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83" r:id="rId2"/>
    <p:sldId id="264" r:id="rId3"/>
    <p:sldId id="266" r:id="rId4"/>
    <p:sldId id="258" r:id="rId5"/>
    <p:sldId id="267" r:id="rId6"/>
    <p:sldId id="259" r:id="rId7"/>
    <p:sldId id="269" r:id="rId8"/>
    <p:sldId id="270" r:id="rId9"/>
    <p:sldId id="268" r:id="rId10"/>
    <p:sldId id="272" r:id="rId11"/>
    <p:sldId id="273" r:id="rId12"/>
    <p:sldId id="274" r:id="rId13"/>
    <p:sldId id="276" r:id="rId14"/>
    <p:sldId id="277" r:id="rId15"/>
    <p:sldId id="278" r:id="rId16"/>
  </p:sldIdLst>
  <p:sldSz cx="9144000" cy="6858000" type="screen4x3"/>
  <p:notesSz cx="6858000" cy="9144000"/>
  <p:custDataLst>
    <p:tags r:id="rId1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66CC"/>
    <a:srgbClr val="66FFFF"/>
    <a:srgbClr val="FFFDA1"/>
    <a:srgbClr val="FF3300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81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8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8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8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89CF4CA-2606-4F9B-AC38-8035CCE51CC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827FFA-1A71-47B6-B0D7-D314B8C1A39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DC7050-140F-45B5-A551-99DFEB7F352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52CF53-CAB0-4C53-A3BD-7653A158F93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087CB496-E3AD-47B9-9DCC-A17D88A2A5C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6D8B6A-4E17-44F0-A1B4-5DF94646D38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ED07B2-0F06-4C15-B9A3-F2123481084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6FA4E1-E18F-4056-BCD0-3504A6940C4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2CC69E-6F3B-41DF-B1DB-C8E2D3767AB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7CD9AD-F561-434F-9173-D16CE3A8338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382A41-50AE-45E9-BA80-80875E4BCD5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994070-ADFF-4B21-8C95-2C2700D2071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A6FE22-10E2-4E91-99B4-B705C34D236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CC"/>
            </a:gs>
            <a:gs pos="50000">
              <a:schemeClr val="bg1"/>
            </a:gs>
            <a:gs pos="100000">
              <a:srgbClr val="FFFF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180506C-87A0-425C-A064-733ACFB3588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gif"/><Relationship Id="rId3" Type="http://schemas.openxmlformats.org/officeDocument/2006/relationships/audio" Target="../media/audio3.wav"/><Relationship Id="rId7" Type="http://schemas.openxmlformats.org/officeDocument/2006/relationships/image" Target="../media/image9.gi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gif"/><Relationship Id="rId11" Type="http://schemas.openxmlformats.org/officeDocument/2006/relationships/image" Target="../media/image11.gif"/><Relationship Id="rId5" Type="http://schemas.openxmlformats.org/officeDocument/2006/relationships/image" Target="../media/image7.gif"/><Relationship Id="rId10" Type="http://schemas.openxmlformats.org/officeDocument/2006/relationships/audio" Target="../media/audio5.wav"/><Relationship Id="rId4" Type="http://schemas.openxmlformats.org/officeDocument/2006/relationships/audio" Target="../media/audio4.wav"/><Relationship Id="rId9" Type="http://schemas.openxmlformats.org/officeDocument/2006/relationships/slide" Target="slide9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gif"/><Relationship Id="rId3" Type="http://schemas.openxmlformats.org/officeDocument/2006/relationships/audio" Target="../media/audio3.wav"/><Relationship Id="rId7" Type="http://schemas.openxmlformats.org/officeDocument/2006/relationships/image" Target="../media/image9.gi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gif"/><Relationship Id="rId5" Type="http://schemas.openxmlformats.org/officeDocument/2006/relationships/image" Target="../media/image7.gif"/><Relationship Id="rId10" Type="http://schemas.openxmlformats.org/officeDocument/2006/relationships/audio" Target="../media/audio5.wav"/><Relationship Id="rId4" Type="http://schemas.openxmlformats.org/officeDocument/2006/relationships/audio" Target="../media/audio4.wav"/><Relationship Id="rId9" Type="http://schemas.openxmlformats.org/officeDocument/2006/relationships/slide" Target="slide9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gif"/><Relationship Id="rId3" Type="http://schemas.openxmlformats.org/officeDocument/2006/relationships/audio" Target="../media/audio3.wav"/><Relationship Id="rId7" Type="http://schemas.openxmlformats.org/officeDocument/2006/relationships/image" Target="../media/image9.gi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gif"/><Relationship Id="rId5" Type="http://schemas.openxmlformats.org/officeDocument/2006/relationships/image" Target="../media/image7.gif"/><Relationship Id="rId10" Type="http://schemas.openxmlformats.org/officeDocument/2006/relationships/audio" Target="../media/audio5.wav"/><Relationship Id="rId4" Type="http://schemas.openxmlformats.org/officeDocument/2006/relationships/audio" Target="../media/audio4.wav"/><Relationship Id="rId9" Type="http://schemas.openxmlformats.org/officeDocument/2006/relationships/slide" Target="slide9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gif"/><Relationship Id="rId3" Type="http://schemas.openxmlformats.org/officeDocument/2006/relationships/audio" Target="../media/audio3.wav"/><Relationship Id="rId7" Type="http://schemas.openxmlformats.org/officeDocument/2006/relationships/image" Target="../media/image9.gi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gif"/><Relationship Id="rId5" Type="http://schemas.openxmlformats.org/officeDocument/2006/relationships/image" Target="../media/image7.gif"/><Relationship Id="rId10" Type="http://schemas.openxmlformats.org/officeDocument/2006/relationships/audio" Target="../media/audio5.wav"/><Relationship Id="rId4" Type="http://schemas.openxmlformats.org/officeDocument/2006/relationships/audio" Target="../media/audio4.wav"/><Relationship Id="rId9" Type="http://schemas.openxmlformats.org/officeDocument/2006/relationships/slide" Target="slide9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gif"/><Relationship Id="rId3" Type="http://schemas.openxmlformats.org/officeDocument/2006/relationships/audio" Target="../media/audio3.wav"/><Relationship Id="rId7" Type="http://schemas.openxmlformats.org/officeDocument/2006/relationships/image" Target="../media/image9.gi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gif"/><Relationship Id="rId5" Type="http://schemas.openxmlformats.org/officeDocument/2006/relationships/image" Target="../media/image7.gif"/><Relationship Id="rId10" Type="http://schemas.openxmlformats.org/officeDocument/2006/relationships/audio" Target="../media/audio5.wav"/><Relationship Id="rId4" Type="http://schemas.openxmlformats.org/officeDocument/2006/relationships/audio" Target="../media/audio4.wav"/><Relationship Id="rId9" Type="http://schemas.openxmlformats.org/officeDocument/2006/relationships/slide" Target="slide9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3" Type="http://schemas.openxmlformats.org/officeDocument/2006/relationships/audio" Target="../media/audio4.wav"/><Relationship Id="rId7" Type="http://schemas.openxmlformats.org/officeDocument/2006/relationships/image" Target="../media/image10.gi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gif"/><Relationship Id="rId5" Type="http://schemas.openxmlformats.org/officeDocument/2006/relationships/image" Target="../media/image8.gif"/><Relationship Id="rId4" Type="http://schemas.openxmlformats.org/officeDocument/2006/relationships/image" Target="../media/image7.gif"/><Relationship Id="rId9" Type="http://schemas.openxmlformats.org/officeDocument/2006/relationships/audio" Target="../media/audio5.wav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slide" Target="slide10.xml"/><Relationship Id="rId3" Type="http://schemas.openxmlformats.org/officeDocument/2006/relationships/audio" Target="../media/audio1.wav"/><Relationship Id="rId7" Type="http://schemas.openxmlformats.org/officeDocument/2006/relationships/slide" Target="slide11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4.xml"/><Relationship Id="rId5" Type="http://schemas.openxmlformats.org/officeDocument/2006/relationships/slide" Target="slide13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truon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228600"/>
            <a:ext cx="1330390" cy="131695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TextBox 5"/>
          <p:cNvSpPr txBox="1"/>
          <p:nvPr/>
        </p:nvSpPr>
        <p:spPr>
          <a:xfrm>
            <a:off x="1676400" y="381000"/>
            <a:ext cx="7239000" cy="1077218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PHÒNG GD&amp;ĐT  QUẬN LONG BIÊN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TRƯỜNG TIỂU HỌC ÁI MỘ 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04800" y="1981200"/>
            <a:ext cx="8534400" cy="3046988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MÔN: </a:t>
            </a:r>
            <a:r>
              <a:rPr lang="en-US" sz="3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Khoa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học</a:t>
            </a: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7030A0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Tiết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: 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55  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– </a:t>
            </a:r>
            <a:r>
              <a:rPr lang="en-US" sz="3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Tuần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: 28</a:t>
            </a: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7030A0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  <a:p>
            <a:pPr lvl="2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BÀI: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Ôn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tập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 :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Vật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chất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và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năng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 </a:t>
            </a:r>
            <a:r>
              <a:rPr lang="en-US" sz="3200" b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lượng</a:t>
            </a: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  <a:p>
            <a:pPr lvl="2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GV </a:t>
            </a:r>
            <a:r>
              <a:rPr lang="en-US" sz="32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Thực</a:t>
            </a:r>
            <a:r>
              <a:rPr lang="en-US" sz="32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hiện</a:t>
            </a:r>
            <a:r>
              <a:rPr lang="en-US" sz="32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: </a:t>
            </a:r>
            <a:r>
              <a:rPr lang="en-US" sz="32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Phạm</a:t>
            </a:r>
            <a:r>
              <a:rPr lang="en-US" sz="32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Thúy</a:t>
            </a:r>
            <a:r>
              <a:rPr lang="en-US" sz="32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Hồng</a:t>
            </a:r>
            <a:endParaRPr lang="en-US" sz="32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7030A0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431800" y="322263"/>
            <a:ext cx="8321675" cy="6172200"/>
          </a:xfrm>
          <a:prstGeom prst="rect">
            <a:avLst/>
          </a:prstGeom>
          <a:noFill/>
          <a:ln w="57150" cmpd="thinThick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685800" y="1371600"/>
            <a:ext cx="7867650" cy="4098925"/>
          </a:xfrm>
          <a:prstGeom prst="rect">
            <a:avLst/>
          </a:prstGeom>
          <a:gradFill rotWithShape="1">
            <a:gsLst>
              <a:gs pos="0">
                <a:srgbClr val="FFCC99"/>
              </a:gs>
              <a:gs pos="50000">
                <a:srgbClr val="FFFFFF"/>
              </a:gs>
              <a:gs pos="100000">
                <a:srgbClr val="FFCC99"/>
              </a:gs>
            </a:gsLst>
            <a:lin ang="2700000" scaled="1"/>
          </a:gra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914400" y="1828800"/>
            <a:ext cx="73787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en-US" sz="2800">
                <a:solidFill>
                  <a:srgbClr val="0000FF"/>
                </a:solidFill>
                <a:latin typeface=".VnTime" pitchFamily="34" charset="0"/>
              </a:rPr>
              <a:t>H·y chøng minh:</a:t>
            </a:r>
            <a:r>
              <a:rPr lang="en-US" sz="2800" b="1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2800">
                <a:solidFill>
                  <a:srgbClr val="0000FF"/>
                </a:solidFill>
                <a:latin typeface=".VnTime" pitchFamily="34" charset="0"/>
              </a:rPr>
              <a:t>N­íc kh«ng cã h×nh d¹ng nhÊt ®Þnh</a:t>
            </a:r>
            <a:r>
              <a:rPr lang="en-US" sz="2800">
                <a:solidFill>
                  <a:srgbClr val="0000FF"/>
                </a:solidFill>
              </a:rPr>
              <a:t>.</a:t>
            </a:r>
          </a:p>
        </p:txBody>
      </p:sp>
      <p:pic>
        <p:nvPicPr>
          <p:cNvPr id="33797" name="Picture 5" descr="analyzing_computer_tv_head_md_wht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920038" y="368300"/>
            <a:ext cx="628650" cy="942975"/>
          </a:xfrm>
          <a:prstGeom prst="rect">
            <a:avLst/>
          </a:prstGeom>
          <a:noFill/>
        </p:spPr>
      </p:pic>
      <p:pic>
        <p:nvPicPr>
          <p:cNvPr id="33798" name="Picture 6" descr="Tàng-Tàng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415088" y="5624513"/>
            <a:ext cx="1409700" cy="666750"/>
          </a:xfrm>
          <a:prstGeom prst="rect">
            <a:avLst/>
          </a:prstGeom>
          <a:noFill/>
        </p:spPr>
      </p:pic>
      <p:pic>
        <p:nvPicPr>
          <p:cNvPr id="33799" name="Picture 7" descr="3d butterfly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11188" y="441325"/>
            <a:ext cx="800100" cy="466725"/>
          </a:xfrm>
          <a:prstGeom prst="rect">
            <a:avLst/>
          </a:prstGeom>
          <a:noFill/>
        </p:spPr>
      </p:pic>
      <p:pic>
        <p:nvPicPr>
          <p:cNvPr id="33800" name="Picture 8" descr="Book-03-june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39750" y="800100"/>
            <a:ext cx="523875" cy="457200"/>
          </a:xfrm>
          <a:prstGeom prst="rect">
            <a:avLst/>
          </a:prstGeom>
          <a:noFill/>
        </p:spPr>
      </p:pic>
      <p:sp>
        <p:nvSpPr>
          <p:cNvPr id="33801" name="AutoShape 9">
            <a:hlinkClick r:id="rId9" action="ppaction://hlinksldjump" highlightClick="1">
              <a:snd r:embed="rId10" name="camera.wav" builtIn="1"/>
            </a:hlinkClick>
          </p:cNvPr>
          <p:cNvSpPr>
            <a:spLocks noChangeArrowheads="1"/>
          </p:cNvSpPr>
          <p:nvPr/>
        </p:nvSpPr>
        <p:spPr bwMode="auto">
          <a:xfrm>
            <a:off x="8016875" y="5795963"/>
            <a:ext cx="550863" cy="477837"/>
          </a:xfrm>
          <a:prstGeom prst="actionButtonReturn">
            <a:avLst/>
          </a:prstGeom>
          <a:solidFill>
            <a:srgbClr val="CCFFCC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03" name="AutoShape 11"/>
          <p:cNvSpPr>
            <a:spLocks noChangeArrowheads="1"/>
          </p:cNvSpPr>
          <p:nvPr/>
        </p:nvSpPr>
        <p:spPr bwMode="auto">
          <a:xfrm>
            <a:off x="3924300" y="5481638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7B77C7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33804" name="AutoShape 12"/>
          <p:cNvSpPr>
            <a:spLocks noChangeArrowheads="1"/>
          </p:cNvSpPr>
          <p:nvPr/>
        </p:nvSpPr>
        <p:spPr bwMode="auto">
          <a:xfrm>
            <a:off x="3927475" y="5487988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89B59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800000"/>
                </a:solidFill>
              </a:rPr>
              <a:t>1</a:t>
            </a:r>
          </a:p>
        </p:txBody>
      </p:sp>
      <p:sp>
        <p:nvSpPr>
          <p:cNvPr id="33805" name="AutoShape 13"/>
          <p:cNvSpPr>
            <a:spLocks noChangeArrowheads="1"/>
          </p:cNvSpPr>
          <p:nvPr/>
        </p:nvSpPr>
        <p:spPr bwMode="auto">
          <a:xfrm>
            <a:off x="3932238" y="5472113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</a:rPr>
              <a:t>2</a:t>
            </a:r>
          </a:p>
        </p:txBody>
      </p:sp>
      <p:sp>
        <p:nvSpPr>
          <p:cNvPr id="33806" name="AutoShape 14"/>
          <p:cNvSpPr>
            <a:spLocks noChangeArrowheads="1"/>
          </p:cNvSpPr>
          <p:nvPr/>
        </p:nvSpPr>
        <p:spPr bwMode="auto">
          <a:xfrm>
            <a:off x="3924300" y="546735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</a:rPr>
              <a:t>3</a:t>
            </a:r>
          </a:p>
        </p:txBody>
      </p:sp>
      <p:sp>
        <p:nvSpPr>
          <p:cNvPr id="33807" name="AutoShape 15"/>
          <p:cNvSpPr>
            <a:spLocks noChangeArrowheads="1"/>
          </p:cNvSpPr>
          <p:nvPr/>
        </p:nvSpPr>
        <p:spPr bwMode="auto">
          <a:xfrm>
            <a:off x="3924300" y="5472113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</a:rPr>
              <a:t>4</a:t>
            </a:r>
          </a:p>
        </p:txBody>
      </p:sp>
      <p:sp>
        <p:nvSpPr>
          <p:cNvPr id="33808" name="AutoShape 16"/>
          <p:cNvSpPr>
            <a:spLocks noChangeArrowheads="1"/>
          </p:cNvSpPr>
          <p:nvPr/>
        </p:nvSpPr>
        <p:spPr bwMode="auto">
          <a:xfrm>
            <a:off x="3914775" y="5462588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</a:rPr>
              <a:t>5</a:t>
            </a:r>
          </a:p>
        </p:txBody>
      </p:sp>
      <p:sp>
        <p:nvSpPr>
          <p:cNvPr id="33809" name="AutoShape 17"/>
          <p:cNvSpPr>
            <a:spLocks noChangeArrowheads="1"/>
          </p:cNvSpPr>
          <p:nvPr/>
        </p:nvSpPr>
        <p:spPr bwMode="auto">
          <a:xfrm>
            <a:off x="3933825" y="5476875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</a:rPr>
              <a:t>6</a:t>
            </a:r>
          </a:p>
        </p:txBody>
      </p:sp>
      <p:sp>
        <p:nvSpPr>
          <p:cNvPr id="33810" name="AutoShape 18"/>
          <p:cNvSpPr>
            <a:spLocks noChangeArrowheads="1"/>
          </p:cNvSpPr>
          <p:nvPr/>
        </p:nvSpPr>
        <p:spPr bwMode="auto">
          <a:xfrm>
            <a:off x="3906838" y="5468938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</a:rPr>
              <a:t>7</a:t>
            </a:r>
          </a:p>
        </p:txBody>
      </p:sp>
      <p:sp>
        <p:nvSpPr>
          <p:cNvPr id="33811" name="AutoShape 19"/>
          <p:cNvSpPr>
            <a:spLocks noChangeArrowheads="1"/>
          </p:cNvSpPr>
          <p:nvPr/>
        </p:nvSpPr>
        <p:spPr bwMode="auto">
          <a:xfrm>
            <a:off x="3914775" y="546735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</a:rPr>
              <a:t>8</a:t>
            </a:r>
          </a:p>
        </p:txBody>
      </p:sp>
      <p:sp>
        <p:nvSpPr>
          <p:cNvPr id="33812" name="AutoShape 20"/>
          <p:cNvSpPr>
            <a:spLocks noChangeArrowheads="1"/>
          </p:cNvSpPr>
          <p:nvPr/>
        </p:nvSpPr>
        <p:spPr bwMode="auto">
          <a:xfrm>
            <a:off x="3935413" y="548005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</a:rPr>
              <a:t>9</a:t>
            </a:r>
          </a:p>
        </p:txBody>
      </p:sp>
      <p:sp>
        <p:nvSpPr>
          <p:cNvPr id="33813" name="AutoShape 21"/>
          <p:cNvSpPr>
            <a:spLocks noChangeArrowheads="1"/>
          </p:cNvSpPr>
          <p:nvPr/>
        </p:nvSpPr>
        <p:spPr bwMode="auto">
          <a:xfrm>
            <a:off x="3895725" y="548005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</a:rPr>
              <a:t>10</a:t>
            </a:r>
          </a:p>
        </p:txBody>
      </p:sp>
      <p:grpSp>
        <p:nvGrpSpPr>
          <p:cNvPr id="33814" name="Group 22"/>
          <p:cNvGrpSpPr>
            <a:grpSpLocks/>
          </p:cNvGrpSpPr>
          <p:nvPr/>
        </p:nvGrpSpPr>
        <p:grpSpPr bwMode="auto">
          <a:xfrm>
            <a:off x="3429000" y="4800600"/>
            <a:ext cx="2438400" cy="685800"/>
            <a:chOff x="912" y="2592"/>
            <a:chExt cx="3072" cy="960"/>
          </a:xfrm>
        </p:grpSpPr>
        <p:sp>
          <p:nvSpPr>
            <p:cNvPr id="33815" name="Oval 23"/>
            <p:cNvSpPr>
              <a:spLocks noChangeArrowheads="1"/>
            </p:cNvSpPr>
            <p:nvPr/>
          </p:nvSpPr>
          <p:spPr bwMode="auto">
            <a:xfrm>
              <a:off x="912" y="2592"/>
              <a:ext cx="3072" cy="960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16" name="WordArt 24"/>
            <p:cNvSpPr>
              <a:spLocks noChangeArrowheads="1" noChangeShapeType="1" noTextEdit="1"/>
            </p:cNvSpPr>
            <p:nvPr/>
          </p:nvSpPr>
          <p:spPr bwMode="auto">
            <a:xfrm>
              <a:off x="1488" y="2880"/>
              <a:ext cx="1884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b="1" i="1" kern="10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latin typeface=".VnTime"/>
                </a:rPr>
                <a:t>HÕt giê</a:t>
              </a:r>
            </a:p>
          </p:txBody>
        </p:sp>
      </p:grpSp>
      <p:pic>
        <p:nvPicPr>
          <p:cNvPr id="33817" name="Picture 25" descr="Alarm-02-june"/>
          <p:cNvPicPr>
            <a:picLocks noChangeAspect="1" noChangeArrowheads="1" noCrop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 flipH="1">
            <a:off x="3810000" y="304800"/>
            <a:ext cx="882650" cy="990600"/>
          </a:xfrm>
          <a:prstGeom prst="rect">
            <a:avLst/>
          </a:prstGeom>
          <a:noFill/>
        </p:spPr>
      </p:pic>
      <p:grpSp>
        <p:nvGrpSpPr>
          <p:cNvPr id="33823" name="Group 31"/>
          <p:cNvGrpSpPr>
            <a:grpSpLocks/>
          </p:cNvGrpSpPr>
          <p:nvPr/>
        </p:nvGrpSpPr>
        <p:grpSpPr bwMode="auto">
          <a:xfrm>
            <a:off x="838200" y="2743200"/>
            <a:ext cx="2514600" cy="762000"/>
            <a:chOff x="528" y="1728"/>
            <a:chExt cx="1584" cy="480"/>
          </a:xfrm>
        </p:grpSpPr>
        <p:sp>
          <p:nvSpPr>
            <p:cNvPr id="33819" name="AutoShape 27"/>
            <p:cNvSpPr>
              <a:spLocks noChangeArrowheads="1"/>
            </p:cNvSpPr>
            <p:nvPr/>
          </p:nvSpPr>
          <p:spPr bwMode="auto">
            <a:xfrm>
              <a:off x="528" y="1728"/>
              <a:ext cx="1584" cy="480"/>
            </a:xfrm>
            <a:prstGeom prst="ribbon">
              <a:avLst>
                <a:gd name="adj1" fmla="val 24792"/>
                <a:gd name="adj2" fmla="val 63991"/>
              </a:avLst>
            </a:prstGeom>
            <a:gradFill rotWithShape="1">
              <a:gsLst>
                <a:gs pos="0">
                  <a:srgbClr val="00FF00">
                    <a:gamma/>
                    <a:tint val="0"/>
                    <a:invGamma/>
                  </a:srgbClr>
                </a:gs>
                <a:gs pos="50000">
                  <a:srgbClr val="00FF00"/>
                </a:gs>
                <a:gs pos="100000">
                  <a:srgbClr val="00FF00">
                    <a:gamma/>
                    <a:tint val="0"/>
                    <a:invGamma/>
                  </a:srgbClr>
                </a:gs>
              </a:gsLst>
              <a:lin ang="18900000" scaled="1"/>
            </a:gradFill>
            <a:ln w="9525">
              <a:solidFill>
                <a:srgbClr val="FF0066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af-ZA" sz="3200" b="1">
                <a:latin typeface=".VnTime" pitchFamily="34" charset="0"/>
              </a:endParaRPr>
            </a:p>
          </p:txBody>
        </p:sp>
        <p:sp>
          <p:nvSpPr>
            <p:cNvPr id="33820" name="Text Box 28"/>
            <p:cNvSpPr txBox="1">
              <a:spLocks noChangeArrowheads="1"/>
            </p:cNvSpPr>
            <p:nvPr/>
          </p:nvSpPr>
          <p:spPr bwMode="auto">
            <a:xfrm>
              <a:off x="960" y="1920"/>
              <a:ext cx="6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0000FF"/>
                  </a:solidFill>
                  <a:latin typeface="Times New Roman" pitchFamily="18" charset="0"/>
                </a:rPr>
                <a:t>Tr</a:t>
              </a:r>
              <a:r>
                <a:rPr lang="en-US">
                  <a:solidFill>
                    <a:srgbClr val="0000FF"/>
                  </a:solidFill>
                </a:rPr>
                <a:t>ả lời</a:t>
              </a:r>
            </a:p>
          </p:txBody>
        </p:sp>
      </p:grpSp>
      <p:sp>
        <p:nvSpPr>
          <p:cNvPr id="33821" name="AutoShape 29"/>
          <p:cNvSpPr>
            <a:spLocks noChangeArrowheads="1"/>
          </p:cNvSpPr>
          <p:nvPr/>
        </p:nvSpPr>
        <p:spPr bwMode="auto">
          <a:xfrm>
            <a:off x="838200" y="3505200"/>
            <a:ext cx="7696200" cy="1295400"/>
          </a:xfrm>
          <a:prstGeom prst="flowChartProcess">
            <a:avLst/>
          </a:prstGeom>
          <a:gradFill rotWithShape="1">
            <a:gsLst>
              <a:gs pos="0">
                <a:srgbClr val="CCFF33"/>
              </a:gs>
              <a:gs pos="100000">
                <a:srgbClr val="CCFF33">
                  <a:gamma/>
                  <a:tint val="0"/>
                  <a:invGamma/>
                </a:srgbClr>
              </a:gs>
            </a:gsLst>
            <a:lin ang="5400000" scaled="1"/>
          </a:gradFill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af-ZA" sz="3200">
              <a:latin typeface=".VnTime" pitchFamily="34" charset="0"/>
            </a:endParaRPr>
          </a:p>
        </p:txBody>
      </p:sp>
      <p:sp>
        <p:nvSpPr>
          <p:cNvPr id="33822" name="Text Box 30"/>
          <p:cNvSpPr txBox="1">
            <a:spLocks noChangeArrowheads="1"/>
          </p:cNvSpPr>
          <p:nvPr/>
        </p:nvSpPr>
        <p:spPr bwMode="auto">
          <a:xfrm>
            <a:off x="1219200" y="3810000"/>
            <a:ext cx="7239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af-ZA">
              <a:latin typeface="Times New Roman" pitchFamily="18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38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38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338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/>
                                        <p:tgtEl>
                                          <p:spTgt spid="338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" dur="1000"/>
                                        <p:tgtEl>
                                          <p:spTgt spid="338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338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338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338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338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338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338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338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338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338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338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338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338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338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338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338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338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338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338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338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338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338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338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338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338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338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338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338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338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338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8" dur="1000"/>
                                        <p:tgtEl>
                                          <p:spTgt spid="338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000"/>
                            </p:stCondLst>
                            <p:childTnLst>
                              <p:par>
                                <p:cTn id="6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1000"/>
                                        <p:tgtEl>
                                          <p:spTgt spid="338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/>
                                        <p:tgtEl>
                                          <p:spTgt spid="338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338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/>
                                        <p:tgtEl>
                                          <p:spTgt spid="338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6" dur="1000"/>
                                        <p:tgtEl>
                                          <p:spTgt spid="338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000"/>
                            </p:stCondLst>
                            <p:childTnLst>
                              <p:par>
                                <p:cTn id="69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338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/>
                                        <p:tgtEl>
                                          <p:spTgt spid="338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338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338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4" dur="1000"/>
                                        <p:tgtEl>
                                          <p:spTgt spid="338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9000"/>
                            </p:stCondLst>
                            <p:childTnLst>
                              <p:par>
                                <p:cTn id="7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338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/>
                                        <p:tgtEl>
                                          <p:spTgt spid="338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/>
                                        <p:tgtEl>
                                          <p:spTgt spid="338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/>
                                        <p:tgtEl>
                                          <p:spTgt spid="338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2" dur="1000"/>
                                        <p:tgtEl>
                                          <p:spTgt spid="338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0"/>
                            </p:stCondLst>
                            <p:childTnLst>
                              <p:par>
                                <p:cTn id="85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6" dur="1000" fill="hold"/>
                                        <p:tgtEl>
                                          <p:spTgt spid="33803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1000"/>
                            </p:stCondLst>
                            <p:childTnLst>
                              <p:par>
                                <p:cTn id="88" presetID="23" presetClass="entr" presetSubtype="16" fill="remove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3000" fill="hold"/>
                                        <p:tgtEl>
                                          <p:spTgt spid="338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3000" fill="hold"/>
                                        <p:tgtEl>
                                          <p:spTgt spid="338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u h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6" dur="2000"/>
                                        <p:tgtEl>
                                          <p:spTgt spid="33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1" dur="500"/>
                                        <p:tgtEl>
                                          <p:spTgt spid="33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03" grpId="0" animBg="1"/>
      <p:bldP spid="33804" grpId="0" animBg="1"/>
      <p:bldP spid="33805" grpId="0" animBg="1"/>
      <p:bldP spid="33806" grpId="0" animBg="1"/>
      <p:bldP spid="33807" grpId="0" animBg="1"/>
      <p:bldP spid="33808" grpId="0" animBg="1"/>
      <p:bldP spid="33809" grpId="0" animBg="1"/>
      <p:bldP spid="33810" grpId="0" animBg="1"/>
      <p:bldP spid="33811" grpId="0" animBg="1"/>
      <p:bldP spid="33812" grpId="0" animBg="1"/>
      <p:bldP spid="33813" grpId="0" animBg="1"/>
      <p:bldP spid="3382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431800" y="322263"/>
            <a:ext cx="8321675" cy="6172200"/>
          </a:xfrm>
          <a:prstGeom prst="rect">
            <a:avLst/>
          </a:prstGeom>
          <a:noFill/>
          <a:ln w="57150" cmpd="thinThick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636588" y="1052513"/>
            <a:ext cx="7867650" cy="4386262"/>
          </a:xfrm>
          <a:prstGeom prst="rect">
            <a:avLst/>
          </a:prstGeom>
          <a:gradFill rotWithShape="1">
            <a:gsLst>
              <a:gs pos="0">
                <a:srgbClr val="FFCC99"/>
              </a:gs>
              <a:gs pos="50000">
                <a:srgbClr val="FFFFFF"/>
              </a:gs>
              <a:gs pos="100000">
                <a:srgbClr val="FFCC99"/>
              </a:gs>
            </a:gsLst>
            <a:lin ang="2700000" scaled="1"/>
          </a:gra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34821" name="Picture 5" descr="analyzing_computer_tv_head_md_wht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993063" y="368300"/>
            <a:ext cx="628650" cy="942975"/>
          </a:xfrm>
          <a:prstGeom prst="rect">
            <a:avLst/>
          </a:prstGeom>
          <a:noFill/>
        </p:spPr>
      </p:pic>
      <p:pic>
        <p:nvPicPr>
          <p:cNvPr id="34822" name="Picture 6" descr="Tàng-Tàng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137275" y="5624513"/>
            <a:ext cx="1409700" cy="666750"/>
          </a:xfrm>
          <a:prstGeom prst="rect">
            <a:avLst/>
          </a:prstGeom>
          <a:noFill/>
        </p:spPr>
      </p:pic>
      <p:pic>
        <p:nvPicPr>
          <p:cNvPr id="34823" name="Picture 7" descr="3d butterfly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11188" y="441325"/>
            <a:ext cx="800100" cy="466725"/>
          </a:xfrm>
          <a:prstGeom prst="rect">
            <a:avLst/>
          </a:prstGeom>
          <a:noFill/>
        </p:spPr>
      </p:pic>
      <p:pic>
        <p:nvPicPr>
          <p:cNvPr id="34824" name="Picture 8" descr="Book-03-june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39750" y="800100"/>
            <a:ext cx="523875" cy="457200"/>
          </a:xfrm>
          <a:prstGeom prst="rect">
            <a:avLst/>
          </a:prstGeom>
          <a:noFill/>
        </p:spPr>
      </p:pic>
      <p:sp>
        <p:nvSpPr>
          <p:cNvPr id="34825" name="AutoShape 9">
            <a:hlinkClick r:id="rId9" action="ppaction://hlinksldjump" highlightClick="1">
              <a:snd r:embed="rId10" name="camera.wav" builtIn="1"/>
            </a:hlinkClick>
          </p:cNvPr>
          <p:cNvSpPr>
            <a:spLocks noChangeArrowheads="1"/>
          </p:cNvSpPr>
          <p:nvPr/>
        </p:nvSpPr>
        <p:spPr bwMode="auto">
          <a:xfrm>
            <a:off x="8016875" y="5759450"/>
            <a:ext cx="550863" cy="477838"/>
          </a:xfrm>
          <a:prstGeom prst="actionButtonReturn">
            <a:avLst/>
          </a:prstGeom>
          <a:solidFill>
            <a:srgbClr val="CCFFCC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828" name="AutoShape 12"/>
          <p:cNvSpPr>
            <a:spLocks noChangeArrowheads="1"/>
          </p:cNvSpPr>
          <p:nvPr/>
        </p:nvSpPr>
        <p:spPr bwMode="auto">
          <a:xfrm>
            <a:off x="3924300" y="5481638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7B77C7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34829" name="AutoShape 13"/>
          <p:cNvSpPr>
            <a:spLocks noChangeArrowheads="1"/>
          </p:cNvSpPr>
          <p:nvPr/>
        </p:nvSpPr>
        <p:spPr bwMode="auto">
          <a:xfrm>
            <a:off x="3927475" y="5487988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89B59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800000"/>
                </a:solidFill>
              </a:rPr>
              <a:t>1</a:t>
            </a:r>
          </a:p>
        </p:txBody>
      </p:sp>
      <p:sp>
        <p:nvSpPr>
          <p:cNvPr id="34830" name="AutoShape 14"/>
          <p:cNvSpPr>
            <a:spLocks noChangeArrowheads="1"/>
          </p:cNvSpPr>
          <p:nvPr/>
        </p:nvSpPr>
        <p:spPr bwMode="auto">
          <a:xfrm>
            <a:off x="3932238" y="5472113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</a:rPr>
              <a:t>2</a:t>
            </a:r>
          </a:p>
        </p:txBody>
      </p:sp>
      <p:sp>
        <p:nvSpPr>
          <p:cNvPr id="34831" name="AutoShape 15"/>
          <p:cNvSpPr>
            <a:spLocks noChangeArrowheads="1"/>
          </p:cNvSpPr>
          <p:nvPr/>
        </p:nvSpPr>
        <p:spPr bwMode="auto">
          <a:xfrm>
            <a:off x="3924300" y="546735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</a:rPr>
              <a:t>3</a:t>
            </a:r>
          </a:p>
        </p:txBody>
      </p:sp>
      <p:sp>
        <p:nvSpPr>
          <p:cNvPr id="34832" name="AutoShape 16"/>
          <p:cNvSpPr>
            <a:spLocks noChangeArrowheads="1"/>
          </p:cNvSpPr>
          <p:nvPr/>
        </p:nvSpPr>
        <p:spPr bwMode="auto">
          <a:xfrm>
            <a:off x="3924300" y="5472113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</a:rPr>
              <a:t>4</a:t>
            </a:r>
          </a:p>
        </p:txBody>
      </p:sp>
      <p:sp>
        <p:nvSpPr>
          <p:cNvPr id="34833" name="AutoShape 17"/>
          <p:cNvSpPr>
            <a:spLocks noChangeArrowheads="1"/>
          </p:cNvSpPr>
          <p:nvPr/>
        </p:nvSpPr>
        <p:spPr bwMode="auto">
          <a:xfrm>
            <a:off x="3914775" y="5462588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</a:rPr>
              <a:t>5</a:t>
            </a:r>
          </a:p>
        </p:txBody>
      </p:sp>
      <p:sp>
        <p:nvSpPr>
          <p:cNvPr id="34834" name="AutoShape 18"/>
          <p:cNvSpPr>
            <a:spLocks noChangeArrowheads="1"/>
          </p:cNvSpPr>
          <p:nvPr/>
        </p:nvSpPr>
        <p:spPr bwMode="auto">
          <a:xfrm>
            <a:off x="3933825" y="5476875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</a:rPr>
              <a:t>6</a:t>
            </a:r>
          </a:p>
        </p:txBody>
      </p:sp>
      <p:sp>
        <p:nvSpPr>
          <p:cNvPr id="34835" name="AutoShape 19"/>
          <p:cNvSpPr>
            <a:spLocks noChangeArrowheads="1"/>
          </p:cNvSpPr>
          <p:nvPr/>
        </p:nvSpPr>
        <p:spPr bwMode="auto">
          <a:xfrm>
            <a:off x="3906838" y="5468938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</a:rPr>
              <a:t>7</a:t>
            </a:r>
          </a:p>
        </p:txBody>
      </p:sp>
      <p:sp>
        <p:nvSpPr>
          <p:cNvPr id="34836" name="AutoShape 20"/>
          <p:cNvSpPr>
            <a:spLocks noChangeArrowheads="1"/>
          </p:cNvSpPr>
          <p:nvPr/>
        </p:nvSpPr>
        <p:spPr bwMode="auto">
          <a:xfrm>
            <a:off x="3914775" y="546735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</a:rPr>
              <a:t>8</a:t>
            </a:r>
          </a:p>
        </p:txBody>
      </p:sp>
      <p:sp>
        <p:nvSpPr>
          <p:cNvPr id="34837" name="AutoShape 21"/>
          <p:cNvSpPr>
            <a:spLocks noChangeArrowheads="1"/>
          </p:cNvSpPr>
          <p:nvPr/>
        </p:nvSpPr>
        <p:spPr bwMode="auto">
          <a:xfrm>
            <a:off x="3935413" y="548005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</a:rPr>
              <a:t>9</a:t>
            </a:r>
          </a:p>
        </p:txBody>
      </p:sp>
      <p:sp>
        <p:nvSpPr>
          <p:cNvPr id="34838" name="AutoShape 22"/>
          <p:cNvSpPr>
            <a:spLocks noChangeArrowheads="1"/>
          </p:cNvSpPr>
          <p:nvPr/>
        </p:nvSpPr>
        <p:spPr bwMode="auto">
          <a:xfrm>
            <a:off x="3895725" y="548005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</a:rPr>
              <a:t>10</a:t>
            </a:r>
          </a:p>
        </p:txBody>
      </p:sp>
      <p:grpSp>
        <p:nvGrpSpPr>
          <p:cNvPr id="34839" name="Group 23"/>
          <p:cNvGrpSpPr>
            <a:grpSpLocks/>
          </p:cNvGrpSpPr>
          <p:nvPr/>
        </p:nvGrpSpPr>
        <p:grpSpPr bwMode="auto">
          <a:xfrm>
            <a:off x="2895600" y="4397375"/>
            <a:ext cx="3436938" cy="936625"/>
            <a:chOff x="912" y="2592"/>
            <a:chExt cx="3072" cy="960"/>
          </a:xfrm>
        </p:grpSpPr>
        <p:sp>
          <p:nvSpPr>
            <p:cNvPr id="34840" name="Oval 24"/>
            <p:cNvSpPr>
              <a:spLocks noChangeArrowheads="1"/>
            </p:cNvSpPr>
            <p:nvPr/>
          </p:nvSpPr>
          <p:spPr bwMode="auto">
            <a:xfrm>
              <a:off x="912" y="2592"/>
              <a:ext cx="3072" cy="960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41" name="WordArt 25"/>
            <p:cNvSpPr>
              <a:spLocks noChangeArrowheads="1" noChangeShapeType="1" noTextEdit="1"/>
            </p:cNvSpPr>
            <p:nvPr/>
          </p:nvSpPr>
          <p:spPr bwMode="auto">
            <a:xfrm>
              <a:off x="1488" y="2880"/>
              <a:ext cx="1884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b="1" i="1" kern="10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latin typeface=".VnTime"/>
                </a:rPr>
                <a:t>HÕt giê</a:t>
              </a:r>
            </a:p>
          </p:txBody>
        </p:sp>
      </p:grpSp>
      <p:sp>
        <p:nvSpPr>
          <p:cNvPr id="34844" name="Text Box 28"/>
          <p:cNvSpPr txBox="1">
            <a:spLocks noChangeArrowheads="1"/>
          </p:cNvSpPr>
          <p:nvPr/>
        </p:nvSpPr>
        <p:spPr bwMode="auto">
          <a:xfrm>
            <a:off x="838200" y="1524000"/>
            <a:ext cx="7315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  <a:latin typeface=".VnTime" pitchFamily="34" charset="0"/>
              </a:rPr>
              <a:t>2. Chøng minh r»ng: </a:t>
            </a:r>
            <a:r>
              <a:rPr lang="en-US" sz="2800">
                <a:solidFill>
                  <a:srgbClr val="0000FF"/>
                </a:solidFill>
                <a:latin typeface="Times New Roman" pitchFamily="18" charset="0"/>
              </a:rPr>
              <a:t>Nguồn nước đã bị ô nhiễm</a:t>
            </a:r>
          </a:p>
        </p:txBody>
      </p:sp>
      <p:grpSp>
        <p:nvGrpSpPr>
          <p:cNvPr id="34845" name="Group 29"/>
          <p:cNvGrpSpPr>
            <a:grpSpLocks/>
          </p:cNvGrpSpPr>
          <p:nvPr/>
        </p:nvGrpSpPr>
        <p:grpSpPr bwMode="auto">
          <a:xfrm>
            <a:off x="838200" y="2057400"/>
            <a:ext cx="2514600" cy="762000"/>
            <a:chOff x="528" y="1728"/>
            <a:chExt cx="1584" cy="480"/>
          </a:xfrm>
        </p:grpSpPr>
        <p:sp>
          <p:nvSpPr>
            <p:cNvPr id="34846" name="AutoShape 30"/>
            <p:cNvSpPr>
              <a:spLocks noChangeArrowheads="1"/>
            </p:cNvSpPr>
            <p:nvPr/>
          </p:nvSpPr>
          <p:spPr bwMode="auto">
            <a:xfrm>
              <a:off x="528" y="1728"/>
              <a:ext cx="1584" cy="480"/>
            </a:xfrm>
            <a:prstGeom prst="ribbon">
              <a:avLst>
                <a:gd name="adj1" fmla="val 24792"/>
                <a:gd name="adj2" fmla="val 63991"/>
              </a:avLst>
            </a:prstGeom>
            <a:gradFill rotWithShape="1">
              <a:gsLst>
                <a:gs pos="0">
                  <a:srgbClr val="00FF00">
                    <a:gamma/>
                    <a:tint val="0"/>
                    <a:invGamma/>
                  </a:srgbClr>
                </a:gs>
                <a:gs pos="50000">
                  <a:srgbClr val="00FF00"/>
                </a:gs>
                <a:gs pos="100000">
                  <a:srgbClr val="00FF00">
                    <a:gamma/>
                    <a:tint val="0"/>
                    <a:invGamma/>
                  </a:srgbClr>
                </a:gs>
              </a:gsLst>
              <a:lin ang="18900000" scaled="1"/>
            </a:gradFill>
            <a:ln w="9525">
              <a:solidFill>
                <a:srgbClr val="FF0066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af-ZA" sz="3200" b="1">
                <a:latin typeface=".VnTime" pitchFamily="34" charset="0"/>
              </a:endParaRPr>
            </a:p>
          </p:txBody>
        </p:sp>
        <p:sp>
          <p:nvSpPr>
            <p:cNvPr id="34847" name="Text Box 31"/>
            <p:cNvSpPr txBox="1">
              <a:spLocks noChangeArrowheads="1"/>
            </p:cNvSpPr>
            <p:nvPr/>
          </p:nvSpPr>
          <p:spPr bwMode="auto">
            <a:xfrm>
              <a:off x="960" y="1920"/>
              <a:ext cx="6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0000FF"/>
                  </a:solidFill>
                  <a:latin typeface="Times New Roman" pitchFamily="18" charset="0"/>
                </a:rPr>
                <a:t>Tr</a:t>
              </a:r>
              <a:r>
                <a:rPr lang="en-US">
                  <a:solidFill>
                    <a:srgbClr val="0000FF"/>
                  </a:solidFill>
                </a:rPr>
                <a:t>ả lời</a:t>
              </a:r>
            </a:p>
          </p:txBody>
        </p:sp>
      </p:grpSp>
      <p:grpSp>
        <p:nvGrpSpPr>
          <p:cNvPr id="34861" name="Group 45"/>
          <p:cNvGrpSpPr>
            <a:grpSpLocks/>
          </p:cNvGrpSpPr>
          <p:nvPr/>
        </p:nvGrpSpPr>
        <p:grpSpPr bwMode="auto">
          <a:xfrm>
            <a:off x="609600" y="2819400"/>
            <a:ext cx="7696200" cy="2438400"/>
            <a:chOff x="384" y="1776"/>
            <a:chExt cx="4848" cy="1536"/>
          </a:xfrm>
        </p:grpSpPr>
        <p:sp>
          <p:nvSpPr>
            <p:cNvPr id="34848" name="AutoShape 32"/>
            <p:cNvSpPr>
              <a:spLocks noChangeArrowheads="1"/>
            </p:cNvSpPr>
            <p:nvPr/>
          </p:nvSpPr>
          <p:spPr bwMode="auto">
            <a:xfrm>
              <a:off x="384" y="1776"/>
              <a:ext cx="4848" cy="1536"/>
            </a:xfrm>
            <a:prstGeom prst="flowChartProcess">
              <a:avLst/>
            </a:prstGeom>
            <a:gradFill rotWithShape="1">
              <a:gsLst>
                <a:gs pos="0">
                  <a:srgbClr val="CCFF33"/>
                </a:gs>
                <a:gs pos="100000">
                  <a:srgbClr val="CCFF33">
                    <a:gamma/>
                    <a:tint val="0"/>
                    <a:invGamma/>
                  </a:srgbClr>
                </a:gs>
              </a:gsLst>
              <a:lin ang="5400000" scaled="1"/>
            </a:gradFill>
            <a:ln w="9525">
              <a:solidFill>
                <a:srgbClr val="0000FF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af-ZA" sz="3200">
                <a:latin typeface=".VnTime" pitchFamily="34" charset="0"/>
              </a:endParaRPr>
            </a:p>
          </p:txBody>
        </p:sp>
        <p:sp>
          <p:nvSpPr>
            <p:cNvPr id="34850" name="Rectangle 34"/>
            <p:cNvSpPr>
              <a:spLocks noChangeArrowheads="1"/>
            </p:cNvSpPr>
            <p:nvPr/>
          </p:nvSpPr>
          <p:spPr bwMode="auto">
            <a:xfrm>
              <a:off x="2544" y="1872"/>
              <a:ext cx="960" cy="57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51" name="Rectangle 35"/>
            <p:cNvSpPr>
              <a:spLocks noChangeArrowheads="1"/>
            </p:cNvSpPr>
            <p:nvPr/>
          </p:nvSpPr>
          <p:spPr bwMode="auto">
            <a:xfrm>
              <a:off x="3696" y="2592"/>
              <a:ext cx="1200" cy="62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52" name="Rectangle 36"/>
            <p:cNvSpPr>
              <a:spLocks noChangeArrowheads="1"/>
            </p:cNvSpPr>
            <p:nvPr/>
          </p:nvSpPr>
          <p:spPr bwMode="auto">
            <a:xfrm>
              <a:off x="672" y="2640"/>
              <a:ext cx="1104" cy="62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53" name="Rectangle 37"/>
            <p:cNvSpPr>
              <a:spLocks noChangeArrowheads="1"/>
            </p:cNvSpPr>
            <p:nvPr/>
          </p:nvSpPr>
          <p:spPr bwMode="auto">
            <a:xfrm>
              <a:off x="2448" y="2592"/>
              <a:ext cx="960" cy="6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54" name="Text Box 38"/>
            <p:cNvSpPr txBox="1">
              <a:spLocks noChangeArrowheads="1"/>
            </p:cNvSpPr>
            <p:nvPr/>
          </p:nvSpPr>
          <p:spPr bwMode="auto">
            <a:xfrm>
              <a:off x="2640" y="1968"/>
              <a:ext cx="768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FF3300"/>
                  </a:solidFill>
                </a:rPr>
                <a:t>Nước bị ô nhiễm</a:t>
              </a:r>
            </a:p>
          </p:txBody>
        </p:sp>
        <p:sp>
          <p:nvSpPr>
            <p:cNvPr id="34855" name="Text Box 39"/>
            <p:cNvSpPr txBox="1">
              <a:spLocks noChangeArrowheads="1"/>
            </p:cNvSpPr>
            <p:nvPr/>
          </p:nvSpPr>
          <p:spPr bwMode="auto">
            <a:xfrm>
              <a:off x="720" y="2758"/>
              <a:ext cx="1056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0000FF"/>
                  </a:solidFill>
                </a:rPr>
                <a:t>Nước có màu, có chất bẩn</a:t>
              </a:r>
            </a:p>
          </p:txBody>
        </p:sp>
        <p:sp>
          <p:nvSpPr>
            <p:cNvPr id="34856" name="Text Box 40"/>
            <p:cNvSpPr txBox="1">
              <a:spLocks noChangeArrowheads="1"/>
            </p:cNvSpPr>
            <p:nvPr/>
          </p:nvSpPr>
          <p:spPr bwMode="auto">
            <a:xfrm>
              <a:off x="2592" y="2736"/>
              <a:ext cx="720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0000FF"/>
                  </a:solidFill>
                </a:rPr>
                <a:t>Nước có mùi hôi</a:t>
              </a:r>
            </a:p>
          </p:txBody>
        </p:sp>
        <p:sp>
          <p:nvSpPr>
            <p:cNvPr id="34857" name="Text Box 41"/>
            <p:cNvSpPr txBox="1">
              <a:spLocks noChangeArrowheads="1"/>
            </p:cNvSpPr>
            <p:nvPr/>
          </p:nvSpPr>
          <p:spPr bwMode="auto">
            <a:xfrm>
              <a:off x="3744" y="2640"/>
              <a:ext cx="1104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0000FF"/>
                  </a:solidFill>
                </a:rPr>
                <a:t>Nước có chứa vi sinh vật</a:t>
              </a:r>
            </a:p>
          </p:txBody>
        </p:sp>
        <p:sp>
          <p:nvSpPr>
            <p:cNvPr id="34858" name="Line 42"/>
            <p:cNvSpPr>
              <a:spLocks noChangeShapeType="1"/>
            </p:cNvSpPr>
            <p:nvPr/>
          </p:nvSpPr>
          <p:spPr bwMode="auto">
            <a:xfrm flipH="1">
              <a:off x="1728" y="2448"/>
              <a:ext cx="768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4859" name="Line 43"/>
            <p:cNvSpPr>
              <a:spLocks noChangeShapeType="1"/>
            </p:cNvSpPr>
            <p:nvPr/>
          </p:nvSpPr>
          <p:spPr bwMode="auto">
            <a:xfrm>
              <a:off x="2928" y="2448"/>
              <a:ext cx="4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4860" name="Line 44"/>
            <p:cNvSpPr>
              <a:spLocks noChangeShapeType="1"/>
            </p:cNvSpPr>
            <p:nvPr/>
          </p:nvSpPr>
          <p:spPr bwMode="auto">
            <a:xfrm>
              <a:off x="3504" y="2448"/>
              <a:ext cx="768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48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48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348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/>
                                        <p:tgtEl>
                                          <p:spTgt spid="348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" dur="1000"/>
                                        <p:tgtEl>
                                          <p:spTgt spid="348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348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348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348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348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348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348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348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348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348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348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348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348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348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348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348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348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348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348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348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348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348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348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348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348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348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348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348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348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348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8" dur="1000"/>
                                        <p:tgtEl>
                                          <p:spTgt spid="348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000"/>
                            </p:stCondLst>
                            <p:childTnLst>
                              <p:par>
                                <p:cTn id="6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1000"/>
                                        <p:tgtEl>
                                          <p:spTgt spid="348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/>
                                        <p:tgtEl>
                                          <p:spTgt spid="348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348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/>
                                        <p:tgtEl>
                                          <p:spTgt spid="348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6" dur="1000"/>
                                        <p:tgtEl>
                                          <p:spTgt spid="348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000"/>
                            </p:stCondLst>
                            <p:childTnLst>
                              <p:par>
                                <p:cTn id="69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348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/>
                                        <p:tgtEl>
                                          <p:spTgt spid="348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348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348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4" dur="1000"/>
                                        <p:tgtEl>
                                          <p:spTgt spid="348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9000"/>
                            </p:stCondLst>
                            <p:childTnLst>
                              <p:par>
                                <p:cTn id="7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348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/>
                                        <p:tgtEl>
                                          <p:spTgt spid="348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/>
                                        <p:tgtEl>
                                          <p:spTgt spid="348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/>
                                        <p:tgtEl>
                                          <p:spTgt spid="348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2" dur="1000"/>
                                        <p:tgtEl>
                                          <p:spTgt spid="348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0"/>
                            </p:stCondLst>
                            <p:childTnLst>
                              <p:par>
                                <p:cTn id="85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6" dur="1000" fill="hold"/>
                                        <p:tgtEl>
                                          <p:spTgt spid="34828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1000"/>
                            </p:stCondLst>
                            <p:childTnLst>
                              <p:par>
                                <p:cTn id="88" presetID="23" presetClass="entr" presetSubtype="16" fill="remove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3000" fill="hold"/>
                                        <p:tgtEl>
                                          <p:spTgt spid="348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3000" fill="hold"/>
                                        <p:tgtEl>
                                          <p:spTgt spid="348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u h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348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48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2" dur="2000"/>
                                        <p:tgtEl>
                                          <p:spTgt spid="34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8" grpId="0" animBg="1"/>
      <p:bldP spid="34829" grpId="0" animBg="1"/>
      <p:bldP spid="34830" grpId="0" animBg="1"/>
      <p:bldP spid="34831" grpId="0" animBg="1"/>
      <p:bldP spid="34832" grpId="0" animBg="1"/>
      <p:bldP spid="34833" grpId="0" animBg="1"/>
      <p:bldP spid="34834" grpId="0" animBg="1"/>
      <p:bldP spid="34835" grpId="0" animBg="1"/>
      <p:bldP spid="34836" grpId="0" animBg="1"/>
      <p:bldP spid="34837" grpId="0" animBg="1"/>
      <p:bldP spid="3483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431800" y="322263"/>
            <a:ext cx="8321675" cy="6172200"/>
          </a:xfrm>
          <a:prstGeom prst="rect">
            <a:avLst/>
          </a:prstGeom>
          <a:noFill/>
          <a:ln w="57150" cmpd="thinThick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43" name="Rectangle 3"/>
          <p:cNvSpPr>
            <a:spLocks noChangeArrowheads="1"/>
          </p:cNvSpPr>
          <p:nvPr/>
        </p:nvSpPr>
        <p:spPr bwMode="auto">
          <a:xfrm>
            <a:off x="609600" y="1295400"/>
            <a:ext cx="7867650" cy="4098925"/>
          </a:xfrm>
          <a:prstGeom prst="rect">
            <a:avLst/>
          </a:prstGeom>
          <a:gradFill rotWithShape="1">
            <a:gsLst>
              <a:gs pos="0">
                <a:srgbClr val="FFCC99"/>
              </a:gs>
              <a:gs pos="50000">
                <a:srgbClr val="FFFFFF"/>
              </a:gs>
              <a:gs pos="100000">
                <a:srgbClr val="FFCC99"/>
              </a:gs>
            </a:gsLst>
            <a:lin ang="2700000" scaled="1"/>
          </a:gra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vi-VN">
              <a:latin typeface=".VnTime" pitchFamily="34" charset="0"/>
            </a:endParaRPr>
          </a:p>
        </p:txBody>
      </p:sp>
      <p:pic>
        <p:nvPicPr>
          <p:cNvPr id="35845" name="Picture 5" descr="analyzing_computer_tv_head_md_wht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027988" y="333375"/>
            <a:ext cx="628650" cy="942975"/>
          </a:xfrm>
          <a:prstGeom prst="rect">
            <a:avLst/>
          </a:prstGeom>
          <a:noFill/>
        </p:spPr>
      </p:pic>
      <p:pic>
        <p:nvPicPr>
          <p:cNvPr id="35846" name="Picture 6" descr="Tàng-Tàng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251575" y="5624513"/>
            <a:ext cx="1409700" cy="666750"/>
          </a:xfrm>
          <a:prstGeom prst="rect">
            <a:avLst/>
          </a:prstGeom>
          <a:noFill/>
        </p:spPr>
      </p:pic>
      <p:pic>
        <p:nvPicPr>
          <p:cNvPr id="35847" name="Picture 7" descr="3d butterfly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11188" y="441325"/>
            <a:ext cx="800100" cy="466725"/>
          </a:xfrm>
          <a:prstGeom prst="rect">
            <a:avLst/>
          </a:prstGeom>
          <a:noFill/>
        </p:spPr>
      </p:pic>
      <p:pic>
        <p:nvPicPr>
          <p:cNvPr id="35848" name="Picture 8" descr="Book-03-june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39750" y="800100"/>
            <a:ext cx="523875" cy="457200"/>
          </a:xfrm>
          <a:prstGeom prst="rect">
            <a:avLst/>
          </a:prstGeom>
          <a:noFill/>
        </p:spPr>
      </p:pic>
      <p:sp>
        <p:nvSpPr>
          <p:cNvPr id="35849" name="AutoShape 9">
            <a:hlinkClick r:id="rId9" action="ppaction://hlinksldjump" highlightClick="1">
              <a:snd r:embed="rId10" name="camera.wav" builtIn="1"/>
            </a:hlinkClick>
          </p:cNvPr>
          <p:cNvSpPr>
            <a:spLocks noChangeArrowheads="1"/>
          </p:cNvSpPr>
          <p:nvPr/>
        </p:nvSpPr>
        <p:spPr bwMode="auto">
          <a:xfrm>
            <a:off x="8016875" y="5795963"/>
            <a:ext cx="550863" cy="477837"/>
          </a:xfrm>
          <a:prstGeom prst="actionButtonReturn">
            <a:avLst/>
          </a:prstGeom>
          <a:solidFill>
            <a:srgbClr val="CCFFCC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53" name="AutoShape 13"/>
          <p:cNvSpPr>
            <a:spLocks noChangeArrowheads="1"/>
          </p:cNvSpPr>
          <p:nvPr/>
        </p:nvSpPr>
        <p:spPr bwMode="auto">
          <a:xfrm>
            <a:off x="3924300" y="5481638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7B77C7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35854" name="AutoShape 14"/>
          <p:cNvSpPr>
            <a:spLocks noChangeArrowheads="1"/>
          </p:cNvSpPr>
          <p:nvPr/>
        </p:nvSpPr>
        <p:spPr bwMode="auto">
          <a:xfrm>
            <a:off x="3927475" y="5487988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89B59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800000"/>
                </a:solidFill>
              </a:rPr>
              <a:t>1</a:t>
            </a:r>
          </a:p>
        </p:txBody>
      </p:sp>
      <p:sp>
        <p:nvSpPr>
          <p:cNvPr id="35855" name="AutoShape 15"/>
          <p:cNvSpPr>
            <a:spLocks noChangeArrowheads="1"/>
          </p:cNvSpPr>
          <p:nvPr/>
        </p:nvSpPr>
        <p:spPr bwMode="auto">
          <a:xfrm>
            <a:off x="3932238" y="5472113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</a:rPr>
              <a:t>2</a:t>
            </a:r>
          </a:p>
        </p:txBody>
      </p:sp>
      <p:sp>
        <p:nvSpPr>
          <p:cNvPr id="35856" name="AutoShape 16"/>
          <p:cNvSpPr>
            <a:spLocks noChangeArrowheads="1"/>
          </p:cNvSpPr>
          <p:nvPr/>
        </p:nvSpPr>
        <p:spPr bwMode="auto">
          <a:xfrm>
            <a:off x="3924300" y="546735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</a:rPr>
              <a:t>3</a:t>
            </a:r>
          </a:p>
        </p:txBody>
      </p:sp>
      <p:sp>
        <p:nvSpPr>
          <p:cNvPr id="35857" name="AutoShape 17"/>
          <p:cNvSpPr>
            <a:spLocks noChangeArrowheads="1"/>
          </p:cNvSpPr>
          <p:nvPr/>
        </p:nvSpPr>
        <p:spPr bwMode="auto">
          <a:xfrm>
            <a:off x="3924300" y="5472113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</a:rPr>
              <a:t>4</a:t>
            </a:r>
          </a:p>
        </p:txBody>
      </p:sp>
      <p:sp>
        <p:nvSpPr>
          <p:cNvPr id="35858" name="AutoShape 18"/>
          <p:cNvSpPr>
            <a:spLocks noChangeArrowheads="1"/>
          </p:cNvSpPr>
          <p:nvPr/>
        </p:nvSpPr>
        <p:spPr bwMode="auto">
          <a:xfrm>
            <a:off x="3914775" y="5462588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</a:rPr>
              <a:t>5</a:t>
            </a:r>
          </a:p>
        </p:txBody>
      </p:sp>
      <p:sp>
        <p:nvSpPr>
          <p:cNvPr id="35859" name="AutoShape 19"/>
          <p:cNvSpPr>
            <a:spLocks noChangeArrowheads="1"/>
          </p:cNvSpPr>
          <p:nvPr/>
        </p:nvSpPr>
        <p:spPr bwMode="auto">
          <a:xfrm>
            <a:off x="3933825" y="5476875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</a:rPr>
              <a:t>6</a:t>
            </a:r>
          </a:p>
        </p:txBody>
      </p:sp>
      <p:sp>
        <p:nvSpPr>
          <p:cNvPr id="35860" name="AutoShape 20"/>
          <p:cNvSpPr>
            <a:spLocks noChangeArrowheads="1"/>
          </p:cNvSpPr>
          <p:nvPr/>
        </p:nvSpPr>
        <p:spPr bwMode="auto">
          <a:xfrm>
            <a:off x="3906838" y="5468938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</a:rPr>
              <a:t>7</a:t>
            </a:r>
          </a:p>
        </p:txBody>
      </p:sp>
      <p:sp>
        <p:nvSpPr>
          <p:cNvPr id="35861" name="AutoShape 21"/>
          <p:cNvSpPr>
            <a:spLocks noChangeArrowheads="1"/>
          </p:cNvSpPr>
          <p:nvPr/>
        </p:nvSpPr>
        <p:spPr bwMode="auto">
          <a:xfrm>
            <a:off x="3914775" y="546735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</a:rPr>
              <a:t>8</a:t>
            </a:r>
          </a:p>
        </p:txBody>
      </p:sp>
      <p:sp>
        <p:nvSpPr>
          <p:cNvPr id="35862" name="AutoShape 22"/>
          <p:cNvSpPr>
            <a:spLocks noChangeArrowheads="1"/>
          </p:cNvSpPr>
          <p:nvPr/>
        </p:nvSpPr>
        <p:spPr bwMode="auto">
          <a:xfrm>
            <a:off x="3935413" y="548005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</a:rPr>
              <a:t>9</a:t>
            </a:r>
          </a:p>
        </p:txBody>
      </p:sp>
      <p:sp>
        <p:nvSpPr>
          <p:cNvPr id="35863" name="AutoShape 23"/>
          <p:cNvSpPr>
            <a:spLocks noChangeArrowheads="1"/>
          </p:cNvSpPr>
          <p:nvPr/>
        </p:nvSpPr>
        <p:spPr bwMode="auto">
          <a:xfrm>
            <a:off x="3895725" y="548005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</a:rPr>
              <a:t>10</a:t>
            </a:r>
          </a:p>
        </p:txBody>
      </p:sp>
      <p:grpSp>
        <p:nvGrpSpPr>
          <p:cNvPr id="35864" name="Group 24"/>
          <p:cNvGrpSpPr>
            <a:grpSpLocks/>
          </p:cNvGrpSpPr>
          <p:nvPr/>
        </p:nvGrpSpPr>
        <p:grpSpPr bwMode="auto">
          <a:xfrm>
            <a:off x="3200400" y="4648200"/>
            <a:ext cx="2971800" cy="685800"/>
            <a:chOff x="912" y="2592"/>
            <a:chExt cx="3072" cy="960"/>
          </a:xfrm>
        </p:grpSpPr>
        <p:sp>
          <p:nvSpPr>
            <p:cNvPr id="35865" name="Oval 25"/>
            <p:cNvSpPr>
              <a:spLocks noChangeArrowheads="1"/>
            </p:cNvSpPr>
            <p:nvPr/>
          </p:nvSpPr>
          <p:spPr bwMode="auto">
            <a:xfrm>
              <a:off x="912" y="2592"/>
              <a:ext cx="3072" cy="960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66" name="WordArt 26"/>
            <p:cNvSpPr>
              <a:spLocks noChangeArrowheads="1" noChangeShapeType="1" noTextEdit="1"/>
            </p:cNvSpPr>
            <p:nvPr/>
          </p:nvSpPr>
          <p:spPr bwMode="auto">
            <a:xfrm>
              <a:off x="1488" y="2880"/>
              <a:ext cx="1884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b="1" i="1" kern="10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latin typeface=".VnTime"/>
                </a:rPr>
                <a:t>HÕt giê</a:t>
              </a:r>
            </a:p>
          </p:txBody>
        </p:sp>
      </p:grpSp>
      <p:sp>
        <p:nvSpPr>
          <p:cNvPr id="35868" name="Text Box 28"/>
          <p:cNvSpPr txBox="1">
            <a:spLocks noChangeArrowheads="1"/>
          </p:cNvSpPr>
          <p:nvPr/>
        </p:nvSpPr>
        <p:spPr bwMode="auto">
          <a:xfrm>
            <a:off x="685800" y="1524000"/>
            <a:ext cx="77724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  <a:latin typeface=".VnTime" pitchFamily="34" charset="0"/>
              </a:rPr>
              <a:t>3. Chøng minh r»ng: ¢m thanh truyÒn ®­îc qua m«i tr­êng chÊt r¾n.</a:t>
            </a:r>
          </a:p>
        </p:txBody>
      </p:sp>
      <p:grpSp>
        <p:nvGrpSpPr>
          <p:cNvPr id="35869" name="Group 29"/>
          <p:cNvGrpSpPr>
            <a:grpSpLocks/>
          </p:cNvGrpSpPr>
          <p:nvPr/>
        </p:nvGrpSpPr>
        <p:grpSpPr bwMode="auto">
          <a:xfrm>
            <a:off x="685800" y="2438400"/>
            <a:ext cx="2514600" cy="762000"/>
            <a:chOff x="528" y="1728"/>
            <a:chExt cx="1584" cy="480"/>
          </a:xfrm>
        </p:grpSpPr>
        <p:sp>
          <p:nvSpPr>
            <p:cNvPr id="35870" name="AutoShape 30"/>
            <p:cNvSpPr>
              <a:spLocks noChangeArrowheads="1"/>
            </p:cNvSpPr>
            <p:nvPr/>
          </p:nvSpPr>
          <p:spPr bwMode="auto">
            <a:xfrm>
              <a:off x="528" y="1728"/>
              <a:ext cx="1584" cy="480"/>
            </a:xfrm>
            <a:prstGeom prst="ribbon">
              <a:avLst>
                <a:gd name="adj1" fmla="val 24792"/>
                <a:gd name="adj2" fmla="val 63991"/>
              </a:avLst>
            </a:prstGeom>
            <a:gradFill rotWithShape="1">
              <a:gsLst>
                <a:gs pos="0">
                  <a:srgbClr val="00FF00">
                    <a:gamma/>
                    <a:tint val="0"/>
                    <a:invGamma/>
                  </a:srgbClr>
                </a:gs>
                <a:gs pos="50000">
                  <a:srgbClr val="00FF00"/>
                </a:gs>
                <a:gs pos="100000">
                  <a:srgbClr val="00FF00">
                    <a:gamma/>
                    <a:tint val="0"/>
                    <a:invGamma/>
                  </a:srgbClr>
                </a:gs>
              </a:gsLst>
              <a:lin ang="18900000" scaled="1"/>
            </a:gradFill>
            <a:ln w="9525">
              <a:solidFill>
                <a:srgbClr val="FF0066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af-ZA" sz="3200" b="1">
                <a:latin typeface=".VnTime" pitchFamily="34" charset="0"/>
              </a:endParaRPr>
            </a:p>
          </p:txBody>
        </p:sp>
        <p:sp>
          <p:nvSpPr>
            <p:cNvPr id="35871" name="Text Box 31"/>
            <p:cNvSpPr txBox="1">
              <a:spLocks noChangeArrowheads="1"/>
            </p:cNvSpPr>
            <p:nvPr/>
          </p:nvSpPr>
          <p:spPr bwMode="auto">
            <a:xfrm>
              <a:off x="960" y="1920"/>
              <a:ext cx="6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0000FF"/>
                  </a:solidFill>
                  <a:latin typeface="Times New Roman" pitchFamily="18" charset="0"/>
                </a:rPr>
                <a:t>Tr</a:t>
              </a:r>
              <a:r>
                <a:rPr lang="en-US">
                  <a:solidFill>
                    <a:srgbClr val="0000FF"/>
                  </a:solidFill>
                </a:rPr>
                <a:t>ả lời</a:t>
              </a:r>
            </a:p>
          </p:txBody>
        </p:sp>
      </p:grpSp>
      <p:grpSp>
        <p:nvGrpSpPr>
          <p:cNvPr id="35874" name="Group 34"/>
          <p:cNvGrpSpPr>
            <a:grpSpLocks/>
          </p:cNvGrpSpPr>
          <p:nvPr/>
        </p:nvGrpSpPr>
        <p:grpSpPr bwMode="auto">
          <a:xfrm>
            <a:off x="685800" y="3276600"/>
            <a:ext cx="7696200" cy="1295400"/>
            <a:chOff x="432" y="2064"/>
            <a:chExt cx="4848" cy="816"/>
          </a:xfrm>
        </p:grpSpPr>
        <p:sp>
          <p:nvSpPr>
            <p:cNvPr id="35872" name="AutoShape 32"/>
            <p:cNvSpPr>
              <a:spLocks noChangeArrowheads="1"/>
            </p:cNvSpPr>
            <p:nvPr/>
          </p:nvSpPr>
          <p:spPr bwMode="auto">
            <a:xfrm>
              <a:off x="432" y="2064"/>
              <a:ext cx="4848" cy="816"/>
            </a:xfrm>
            <a:prstGeom prst="flowChartProcess">
              <a:avLst/>
            </a:prstGeom>
            <a:gradFill rotWithShape="1">
              <a:gsLst>
                <a:gs pos="0">
                  <a:srgbClr val="CCFF33"/>
                </a:gs>
                <a:gs pos="100000">
                  <a:srgbClr val="CCFF33">
                    <a:gamma/>
                    <a:tint val="0"/>
                    <a:invGamma/>
                  </a:srgbClr>
                </a:gs>
              </a:gsLst>
              <a:lin ang="5400000" scaled="1"/>
            </a:gradFill>
            <a:ln w="9525">
              <a:solidFill>
                <a:srgbClr val="0000FF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af-ZA" sz="3200">
                <a:latin typeface=".VnTime" pitchFamily="34" charset="0"/>
              </a:endParaRPr>
            </a:p>
          </p:txBody>
        </p:sp>
        <p:sp>
          <p:nvSpPr>
            <p:cNvPr id="35873" name="Text Box 33"/>
            <p:cNvSpPr txBox="1">
              <a:spLocks noChangeArrowheads="1"/>
            </p:cNvSpPr>
            <p:nvPr/>
          </p:nvSpPr>
          <p:spPr bwMode="auto">
            <a:xfrm>
              <a:off x="624" y="2178"/>
              <a:ext cx="4560" cy="5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  <a:latin typeface="Times New Roman" pitchFamily="18" charset="0"/>
                </a:rPr>
                <a:t>Gõ thước lên mặt bàn, áp một tai xuống bàn, bịt tai kia lại ta sẽ nghe được âm thanh.</a:t>
              </a:r>
            </a:p>
          </p:txBody>
        </p:sp>
      </p:grp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58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58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358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/>
                                        <p:tgtEl>
                                          <p:spTgt spid="358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" dur="1000"/>
                                        <p:tgtEl>
                                          <p:spTgt spid="358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358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358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358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358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358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358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358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358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358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358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358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358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358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358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358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358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358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358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358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358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358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358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358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358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358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358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358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358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358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8" dur="1000"/>
                                        <p:tgtEl>
                                          <p:spTgt spid="358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000"/>
                            </p:stCondLst>
                            <p:childTnLst>
                              <p:par>
                                <p:cTn id="6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1000"/>
                                        <p:tgtEl>
                                          <p:spTgt spid="358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/>
                                        <p:tgtEl>
                                          <p:spTgt spid="358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358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/>
                                        <p:tgtEl>
                                          <p:spTgt spid="358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6" dur="1000"/>
                                        <p:tgtEl>
                                          <p:spTgt spid="358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000"/>
                            </p:stCondLst>
                            <p:childTnLst>
                              <p:par>
                                <p:cTn id="69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358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/>
                                        <p:tgtEl>
                                          <p:spTgt spid="358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358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358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4" dur="1000"/>
                                        <p:tgtEl>
                                          <p:spTgt spid="358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9000"/>
                            </p:stCondLst>
                            <p:childTnLst>
                              <p:par>
                                <p:cTn id="7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358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/>
                                        <p:tgtEl>
                                          <p:spTgt spid="358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/>
                                        <p:tgtEl>
                                          <p:spTgt spid="358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/>
                                        <p:tgtEl>
                                          <p:spTgt spid="358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2" dur="1000"/>
                                        <p:tgtEl>
                                          <p:spTgt spid="358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0"/>
                            </p:stCondLst>
                            <p:childTnLst>
                              <p:par>
                                <p:cTn id="85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6" dur="1000" fill="hold"/>
                                        <p:tgtEl>
                                          <p:spTgt spid="35853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1000"/>
                            </p:stCondLst>
                            <p:childTnLst>
                              <p:par>
                                <p:cTn id="88" presetID="23" presetClass="entr" presetSubtype="16" fill="remove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3000" fill="hold"/>
                                        <p:tgtEl>
                                          <p:spTgt spid="358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3000" fill="hold"/>
                                        <p:tgtEl>
                                          <p:spTgt spid="358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u h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358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58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2" dur="2000"/>
                                        <p:tgtEl>
                                          <p:spTgt spid="35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53" grpId="0" animBg="1"/>
      <p:bldP spid="35854" grpId="0" animBg="1"/>
      <p:bldP spid="35855" grpId="0" animBg="1"/>
      <p:bldP spid="35856" grpId="0" animBg="1"/>
      <p:bldP spid="35857" grpId="0" animBg="1"/>
      <p:bldP spid="35858" grpId="0" animBg="1"/>
      <p:bldP spid="35859" grpId="0" animBg="1"/>
      <p:bldP spid="35860" grpId="0" animBg="1"/>
      <p:bldP spid="35861" grpId="0" animBg="1"/>
      <p:bldP spid="35862" grpId="0" animBg="1"/>
      <p:bldP spid="3586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431800" y="322263"/>
            <a:ext cx="8321675" cy="6172200"/>
          </a:xfrm>
          <a:prstGeom prst="rect">
            <a:avLst/>
          </a:prstGeom>
          <a:noFill/>
          <a:ln w="57150" cmpd="thinThick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636588" y="1077913"/>
            <a:ext cx="7910512" cy="4360862"/>
          </a:xfrm>
          <a:prstGeom prst="rect">
            <a:avLst/>
          </a:prstGeom>
          <a:gradFill rotWithShape="1">
            <a:gsLst>
              <a:gs pos="0">
                <a:srgbClr val="FFCC99"/>
              </a:gs>
              <a:gs pos="50000">
                <a:srgbClr val="FFFFFF"/>
              </a:gs>
              <a:gs pos="100000">
                <a:srgbClr val="FFCC99"/>
              </a:gs>
            </a:gsLst>
            <a:lin ang="2700000" scaled="1"/>
          </a:gra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af-ZA" sz="2400">
              <a:solidFill>
                <a:srgbClr val="0033CC"/>
              </a:solidFill>
              <a:latin typeface=".VnAvant" pitchFamily="34" charset="0"/>
            </a:endParaRPr>
          </a:p>
        </p:txBody>
      </p:sp>
      <p:pic>
        <p:nvPicPr>
          <p:cNvPr id="37893" name="Picture 5" descr="analyzing_computer_tv_head_md_wht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027988" y="139700"/>
            <a:ext cx="628650" cy="942975"/>
          </a:xfrm>
          <a:prstGeom prst="rect">
            <a:avLst/>
          </a:prstGeom>
          <a:noFill/>
        </p:spPr>
      </p:pic>
      <p:pic>
        <p:nvPicPr>
          <p:cNvPr id="37894" name="Picture 6" descr="Tàng-Tàng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353175" y="5624513"/>
            <a:ext cx="1409700" cy="666750"/>
          </a:xfrm>
          <a:prstGeom prst="rect">
            <a:avLst/>
          </a:prstGeom>
          <a:noFill/>
        </p:spPr>
      </p:pic>
      <p:pic>
        <p:nvPicPr>
          <p:cNvPr id="37895" name="Picture 7" descr="3d butterfly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11188" y="212725"/>
            <a:ext cx="800100" cy="466725"/>
          </a:xfrm>
          <a:prstGeom prst="rect">
            <a:avLst/>
          </a:prstGeom>
          <a:noFill/>
        </p:spPr>
      </p:pic>
      <p:pic>
        <p:nvPicPr>
          <p:cNvPr id="37896" name="Picture 8" descr="Book-03-june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39750" y="571500"/>
            <a:ext cx="523875" cy="457200"/>
          </a:xfrm>
          <a:prstGeom prst="rect">
            <a:avLst/>
          </a:prstGeom>
          <a:noFill/>
        </p:spPr>
      </p:pic>
      <p:sp>
        <p:nvSpPr>
          <p:cNvPr id="37897" name="AutoShape 9">
            <a:hlinkClick r:id="rId9" action="ppaction://hlinksldjump" highlightClick="1">
              <a:snd r:embed="rId10" name="camera.wav" builtIn="1"/>
            </a:hlinkClick>
          </p:cNvPr>
          <p:cNvSpPr>
            <a:spLocks noChangeArrowheads="1"/>
          </p:cNvSpPr>
          <p:nvPr/>
        </p:nvSpPr>
        <p:spPr bwMode="auto">
          <a:xfrm>
            <a:off x="8016875" y="5586413"/>
            <a:ext cx="550863" cy="477837"/>
          </a:xfrm>
          <a:prstGeom prst="actionButtonReturn">
            <a:avLst/>
          </a:prstGeom>
          <a:solidFill>
            <a:srgbClr val="CCFFCC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00" name="AutoShape 12"/>
          <p:cNvSpPr>
            <a:spLocks noChangeArrowheads="1"/>
          </p:cNvSpPr>
          <p:nvPr/>
        </p:nvSpPr>
        <p:spPr bwMode="auto">
          <a:xfrm>
            <a:off x="3924300" y="5481638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7B77C7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37901" name="AutoShape 13"/>
          <p:cNvSpPr>
            <a:spLocks noChangeArrowheads="1"/>
          </p:cNvSpPr>
          <p:nvPr/>
        </p:nvSpPr>
        <p:spPr bwMode="auto">
          <a:xfrm>
            <a:off x="3927475" y="5487988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89B59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800000"/>
                </a:solidFill>
              </a:rPr>
              <a:t>1</a:t>
            </a:r>
          </a:p>
        </p:txBody>
      </p:sp>
      <p:sp>
        <p:nvSpPr>
          <p:cNvPr id="37902" name="AutoShape 14"/>
          <p:cNvSpPr>
            <a:spLocks noChangeArrowheads="1"/>
          </p:cNvSpPr>
          <p:nvPr/>
        </p:nvSpPr>
        <p:spPr bwMode="auto">
          <a:xfrm>
            <a:off x="3932238" y="5472113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</a:rPr>
              <a:t>2</a:t>
            </a:r>
          </a:p>
        </p:txBody>
      </p:sp>
      <p:sp>
        <p:nvSpPr>
          <p:cNvPr id="37903" name="AutoShape 15"/>
          <p:cNvSpPr>
            <a:spLocks noChangeArrowheads="1"/>
          </p:cNvSpPr>
          <p:nvPr/>
        </p:nvSpPr>
        <p:spPr bwMode="auto">
          <a:xfrm>
            <a:off x="3924300" y="546735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</a:rPr>
              <a:t>3</a:t>
            </a:r>
          </a:p>
        </p:txBody>
      </p:sp>
      <p:sp>
        <p:nvSpPr>
          <p:cNvPr id="37904" name="AutoShape 16"/>
          <p:cNvSpPr>
            <a:spLocks noChangeArrowheads="1"/>
          </p:cNvSpPr>
          <p:nvPr/>
        </p:nvSpPr>
        <p:spPr bwMode="auto">
          <a:xfrm>
            <a:off x="3924300" y="5472113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</a:rPr>
              <a:t>4</a:t>
            </a:r>
          </a:p>
        </p:txBody>
      </p:sp>
      <p:sp>
        <p:nvSpPr>
          <p:cNvPr id="37905" name="AutoShape 17"/>
          <p:cNvSpPr>
            <a:spLocks noChangeArrowheads="1"/>
          </p:cNvSpPr>
          <p:nvPr/>
        </p:nvSpPr>
        <p:spPr bwMode="auto">
          <a:xfrm>
            <a:off x="3914775" y="5462588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</a:rPr>
              <a:t>5</a:t>
            </a:r>
          </a:p>
        </p:txBody>
      </p:sp>
      <p:sp>
        <p:nvSpPr>
          <p:cNvPr id="37906" name="AutoShape 18"/>
          <p:cNvSpPr>
            <a:spLocks noChangeArrowheads="1"/>
          </p:cNvSpPr>
          <p:nvPr/>
        </p:nvSpPr>
        <p:spPr bwMode="auto">
          <a:xfrm>
            <a:off x="3933825" y="5476875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</a:rPr>
              <a:t>6</a:t>
            </a:r>
          </a:p>
        </p:txBody>
      </p:sp>
      <p:sp>
        <p:nvSpPr>
          <p:cNvPr id="37907" name="AutoShape 19"/>
          <p:cNvSpPr>
            <a:spLocks noChangeArrowheads="1"/>
          </p:cNvSpPr>
          <p:nvPr/>
        </p:nvSpPr>
        <p:spPr bwMode="auto">
          <a:xfrm>
            <a:off x="3906838" y="5468938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</a:rPr>
              <a:t>7</a:t>
            </a:r>
          </a:p>
        </p:txBody>
      </p:sp>
      <p:sp>
        <p:nvSpPr>
          <p:cNvPr id="37908" name="AutoShape 20"/>
          <p:cNvSpPr>
            <a:spLocks noChangeArrowheads="1"/>
          </p:cNvSpPr>
          <p:nvPr/>
        </p:nvSpPr>
        <p:spPr bwMode="auto">
          <a:xfrm>
            <a:off x="3914775" y="546735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</a:rPr>
              <a:t>8</a:t>
            </a:r>
          </a:p>
        </p:txBody>
      </p:sp>
      <p:sp>
        <p:nvSpPr>
          <p:cNvPr id="37909" name="AutoShape 21"/>
          <p:cNvSpPr>
            <a:spLocks noChangeArrowheads="1"/>
          </p:cNvSpPr>
          <p:nvPr/>
        </p:nvSpPr>
        <p:spPr bwMode="auto">
          <a:xfrm>
            <a:off x="3935413" y="548005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</a:rPr>
              <a:t>9</a:t>
            </a:r>
          </a:p>
        </p:txBody>
      </p:sp>
      <p:sp>
        <p:nvSpPr>
          <p:cNvPr id="37910" name="AutoShape 22"/>
          <p:cNvSpPr>
            <a:spLocks noChangeArrowheads="1"/>
          </p:cNvSpPr>
          <p:nvPr/>
        </p:nvSpPr>
        <p:spPr bwMode="auto">
          <a:xfrm>
            <a:off x="3895725" y="548005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</a:rPr>
              <a:t>10</a:t>
            </a:r>
          </a:p>
        </p:txBody>
      </p:sp>
      <p:grpSp>
        <p:nvGrpSpPr>
          <p:cNvPr id="37911" name="Group 23"/>
          <p:cNvGrpSpPr>
            <a:grpSpLocks/>
          </p:cNvGrpSpPr>
          <p:nvPr/>
        </p:nvGrpSpPr>
        <p:grpSpPr bwMode="auto">
          <a:xfrm>
            <a:off x="3352800" y="4495800"/>
            <a:ext cx="2667000" cy="838200"/>
            <a:chOff x="912" y="2592"/>
            <a:chExt cx="3072" cy="960"/>
          </a:xfrm>
        </p:grpSpPr>
        <p:sp>
          <p:nvSpPr>
            <p:cNvPr id="37912" name="Oval 24"/>
            <p:cNvSpPr>
              <a:spLocks noChangeArrowheads="1"/>
            </p:cNvSpPr>
            <p:nvPr/>
          </p:nvSpPr>
          <p:spPr bwMode="auto">
            <a:xfrm>
              <a:off x="912" y="2592"/>
              <a:ext cx="3072" cy="960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13" name="WordArt 25"/>
            <p:cNvSpPr>
              <a:spLocks noChangeArrowheads="1" noChangeShapeType="1" noTextEdit="1"/>
            </p:cNvSpPr>
            <p:nvPr/>
          </p:nvSpPr>
          <p:spPr bwMode="auto">
            <a:xfrm>
              <a:off x="1488" y="2880"/>
              <a:ext cx="1884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b="1" i="1" kern="10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latin typeface=".VnTime"/>
                </a:rPr>
                <a:t>HÕt giê</a:t>
              </a:r>
            </a:p>
          </p:txBody>
        </p:sp>
      </p:grpSp>
      <p:sp>
        <p:nvSpPr>
          <p:cNvPr id="37915" name="Text Box 27"/>
          <p:cNvSpPr txBox="1">
            <a:spLocks noChangeArrowheads="1"/>
          </p:cNvSpPr>
          <p:nvPr/>
        </p:nvSpPr>
        <p:spPr bwMode="auto">
          <a:xfrm>
            <a:off x="1676400" y="1219200"/>
            <a:ext cx="58674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.VnTime" pitchFamily="34" charset="0"/>
              </a:rPr>
              <a:t>4. Chøng tá r»ng: Ta chØ nh×n thÊy vËt khi cã ¸nh s¸ng truyÒn tíi m¾t ta.</a:t>
            </a:r>
            <a:endParaRPr lang="en-US" sz="2800">
              <a:solidFill>
                <a:srgbClr val="0000FF"/>
              </a:solidFill>
              <a:latin typeface=".VnTime" pitchFamily="34" charset="0"/>
            </a:endParaRPr>
          </a:p>
        </p:txBody>
      </p:sp>
      <p:grpSp>
        <p:nvGrpSpPr>
          <p:cNvPr id="37916" name="Group 28"/>
          <p:cNvGrpSpPr>
            <a:grpSpLocks/>
          </p:cNvGrpSpPr>
          <p:nvPr/>
        </p:nvGrpSpPr>
        <p:grpSpPr bwMode="auto">
          <a:xfrm>
            <a:off x="838200" y="2286000"/>
            <a:ext cx="2514600" cy="762000"/>
            <a:chOff x="528" y="1728"/>
            <a:chExt cx="1584" cy="480"/>
          </a:xfrm>
        </p:grpSpPr>
        <p:sp>
          <p:nvSpPr>
            <p:cNvPr id="37917" name="AutoShape 29"/>
            <p:cNvSpPr>
              <a:spLocks noChangeArrowheads="1"/>
            </p:cNvSpPr>
            <p:nvPr/>
          </p:nvSpPr>
          <p:spPr bwMode="auto">
            <a:xfrm>
              <a:off x="528" y="1728"/>
              <a:ext cx="1584" cy="480"/>
            </a:xfrm>
            <a:prstGeom prst="ribbon">
              <a:avLst>
                <a:gd name="adj1" fmla="val 24792"/>
                <a:gd name="adj2" fmla="val 63991"/>
              </a:avLst>
            </a:prstGeom>
            <a:gradFill rotWithShape="1">
              <a:gsLst>
                <a:gs pos="0">
                  <a:srgbClr val="00FF00">
                    <a:gamma/>
                    <a:tint val="0"/>
                    <a:invGamma/>
                  </a:srgbClr>
                </a:gs>
                <a:gs pos="50000">
                  <a:srgbClr val="00FF00"/>
                </a:gs>
                <a:gs pos="100000">
                  <a:srgbClr val="00FF00">
                    <a:gamma/>
                    <a:tint val="0"/>
                    <a:invGamma/>
                  </a:srgbClr>
                </a:gs>
              </a:gsLst>
              <a:lin ang="18900000" scaled="1"/>
            </a:gradFill>
            <a:ln w="9525">
              <a:solidFill>
                <a:srgbClr val="FF0066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af-ZA" sz="3200" b="1">
                <a:latin typeface=".VnTime" pitchFamily="34" charset="0"/>
              </a:endParaRPr>
            </a:p>
          </p:txBody>
        </p:sp>
        <p:sp>
          <p:nvSpPr>
            <p:cNvPr id="37918" name="Text Box 30"/>
            <p:cNvSpPr txBox="1">
              <a:spLocks noChangeArrowheads="1"/>
            </p:cNvSpPr>
            <p:nvPr/>
          </p:nvSpPr>
          <p:spPr bwMode="auto">
            <a:xfrm>
              <a:off x="960" y="1920"/>
              <a:ext cx="6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0000FF"/>
                  </a:solidFill>
                  <a:latin typeface="Times New Roman" pitchFamily="18" charset="0"/>
                </a:rPr>
                <a:t>Tr</a:t>
              </a:r>
              <a:r>
                <a:rPr lang="en-US">
                  <a:solidFill>
                    <a:srgbClr val="0000FF"/>
                  </a:solidFill>
                </a:rPr>
                <a:t>ả lời</a:t>
              </a:r>
            </a:p>
          </p:txBody>
        </p:sp>
      </p:grpSp>
      <p:sp>
        <p:nvSpPr>
          <p:cNvPr id="37919" name="AutoShape 31"/>
          <p:cNvSpPr>
            <a:spLocks noChangeArrowheads="1"/>
          </p:cNvSpPr>
          <p:nvPr/>
        </p:nvSpPr>
        <p:spPr bwMode="auto">
          <a:xfrm>
            <a:off x="838200" y="3124200"/>
            <a:ext cx="7696200" cy="1295400"/>
          </a:xfrm>
          <a:prstGeom prst="flowChartProcess">
            <a:avLst/>
          </a:prstGeom>
          <a:gradFill rotWithShape="1">
            <a:gsLst>
              <a:gs pos="0">
                <a:srgbClr val="CCFF33"/>
              </a:gs>
              <a:gs pos="100000">
                <a:srgbClr val="CCFF33">
                  <a:gamma/>
                  <a:tint val="0"/>
                  <a:invGamma/>
                </a:srgbClr>
              </a:gs>
            </a:gsLst>
            <a:lin ang="5400000" scaled="1"/>
          </a:gradFill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af-ZA" sz="3200">
              <a:latin typeface=".VnTime" pitchFamily="34" charset="0"/>
            </a:endParaRPr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79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79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379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/>
                                        <p:tgtEl>
                                          <p:spTgt spid="379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" dur="1000"/>
                                        <p:tgtEl>
                                          <p:spTgt spid="379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379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379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379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379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379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379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379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379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379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379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379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379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379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379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379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379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379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379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379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379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379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379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379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379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379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379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379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379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379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8" dur="1000"/>
                                        <p:tgtEl>
                                          <p:spTgt spid="379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000"/>
                            </p:stCondLst>
                            <p:childTnLst>
                              <p:par>
                                <p:cTn id="6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1000"/>
                                        <p:tgtEl>
                                          <p:spTgt spid="379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/>
                                        <p:tgtEl>
                                          <p:spTgt spid="379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379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/>
                                        <p:tgtEl>
                                          <p:spTgt spid="379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6" dur="1000"/>
                                        <p:tgtEl>
                                          <p:spTgt spid="379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000"/>
                            </p:stCondLst>
                            <p:childTnLst>
                              <p:par>
                                <p:cTn id="69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379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/>
                                        <p:tgtEl>
                                          <p:spTgt spid="379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379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379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4" dur="1000"/>
                                        <p:tgtEl>
                                          <p:spTgt spid="379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9000"/>
                            </p:stCondLst>
                            <p:childTnLst>
                              <p:par>
                                <p:cTn id="7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379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/>
                                        <p:tgtEl>
                                          <p:spTgt spid="379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/>
                                        <p:tgtEl>
                                          <p:spTgt spid="379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/>
                                        <p:tgtEl>
                                          <p:spTgt spid="379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2" dur="1000"/>
                                        <p:tgtEl>
                                          <p:spTgt spid="379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0"/>
                            </p:stCondLst>
                            <p:childTnLst>
                              <p:par>
                                <p:cTn id="85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6" dur="1000" fill="hold"/>
                                        <p:tgtEl>
                                          <p:spTgt spid="37900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1000"/>
                            </p:stCondLst>
                            <p:childTnLst>
                              <p:par>
                                <p:cTn id="88" presetID="23" presetClass="entr" presetSubtype="16" fill="remove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3000" fill="hold"/>
                                        <p:tgtEl>
                                          <p:spTgt spid="379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3000" fill="hold"/>
                                        <p:tgtEl>
                                          <p:spTgt spid="379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u h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379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79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2" dur="2000"/>
                                        <p:tgtEl>
                                          <p:spTgt spid="37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00" grpId="0" animBg="1"/>
      <p:bldP spid="37901" grpId="0" animBg="1"/>
      <p:bldP spid="37902" grpId="0" animBg="1"/>
      <p:bldP spid="37903" grpId="0" animBg="1"/>
      <p:bldP spid="37904" grpId="0" animBg="1"/>
      <p:bldP spid="37905" grpId="0" animBg="1"/>
      <p:bldP spid="37906" grpId="0" animBg="1"/>
      <p:bldP spid="37907" grpId="0" animBg="1"/>
      <p:bldP spid="37908" grpId="0" animBg="1"/>
      <p:bldP spid="37909" grpId="0" animBg="1"/>
      <p:bldP spid="37910" grpId="0" animBg="1"/>
      <p:bldP spid="3791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ChangeArrowheads="1"/>
          </p:cNvSpPr>
          <p:nvPr/>
        </p:nvSpPr>
        <p:spPr bwMode="auto">
          <a:xfrm>
            <a:off x="431800" y="322263"/>
            <a:ext cx="8321675" cy="6172200"/>
          </a:xfrm>
          <a:prstGeom prst="rect">
            <a:avLst/>
          </a:prstGeom>
          <a:noFill/>
          <a:ln w="57150" cmpd="thinThick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8915" name="Rectangle 3"/>
          <p:cNvSpPr>
            <a:spLocks noChangeArrowheads="1"/>
          </p:cNvSpPr>
          <p:nvPr/>
        </p:nvSpPr>
        <p:spPr bwMode="auto">
          <a:xfrm>
            <a:off x="636588" y="1077913"/>
            <a:ext cx="7910512" cy="4360862"/>
          </a:xfrm>
          <a:prstGeom prst="rect">
            <a:avLst/>
          </a:prstGeom>
          <a:gradFill rotWithShape="1">
            <a:gsLst>
              <a:gs pos="0">
                <a:srgbClr val="FFCC99"/>
              </a:gs>
              <a:gs pos="50000">
                <a:srgbClr val="FFFFFF"/>
              </a:gs>
              <a:gs pos="100000">
                <a:srgbClr val="FFCC99"/>
              </a:gs>
            </a:gsLst>
            <a:lin ang="2700000" scaled="1"/>
          </a:gra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af-ZA" sz="2400">
              <a:solidFill>
                <a:srgbClr val="0033CC"/>
              </a:solidFill>
              <a:latin typeface=".VnAvant" pitchFamily="34" charset="0"/>
            </a:endParaRPr>
          </a:p>
        </p:txBody>
      </p:sp>
      <p:pic>
        <p:nvPicPr>
          <p:cNvPr id="38916" name="Picture 4" descr="analyzing_computer_tv_head_md_wht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027988" y="139700"/>
            <a:ext cx="628650" cy="942975"/>
          </a:xfrm>
          <a:prstGeom prst="rect">
            <a:avLst/>
          </a:prstGeom>
          <a:noFill/>
        </p:spPr>
      </p:pic>
      <p:pic>
        <p:nvPicPr>
          <p:cNvPr id="38917" name="Picture 5" descr="Tàng-Tàng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353175" y="5624513"/>
            <a:ext cx="1409700" cy="666750"/>
          </a:xfrm>
          <a:prstGeom prst="rect">
            <a:avLst/>
          </a:prstGeom>
          <a:noFill/>
        </p:spPr>
      </p:pic>
      <p:pic>
        <p:nvPicPr>
          <p:cNvPr id="38918" name="Picture 6" descr="3d butterfly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11188" y="212725"/>
            <a:ext cx="800100" cy="466725"/>
          </a:xfrm>
          <a:prstGeom prst="rect">
            <a:avLst/>
          </a:prstGeom>
          <a:noFill/>
        </p:spPr>
      </p:pic>
      <p:pic>
        <p:nvPicPr>
          <p:cNvPr id="38919" name="Picture 7" descr="Book-03-june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39750" y="571500"/>
            <a:ext cx="523875" cy="457200"/>
          </a:xfrm>
          <a:prstGeom prst="rect">
            <a:avLst/>
          </a:prstGeom>
          <a:noFill/>
        </p:spPr>
      </p:pic>
      <p:sp>
        <p:nvSpPr>
          <p:cNvPr id="38920" name="AutoShape 8">
            <a:hlinkClick r:id="rId9" action="ppaction://hlinksldjump" highlightClick="1">
              <a:snd r:embed="rId10" name="camera.wav" builtIn="1"/>
            </a:hlinkClick>
          </p:cNvPr>
          <p:cNvSpPr>
            <a:spLocks noChangeArrowheads="1"/>
          </p:cNvSpPr>
          <p:nvPr/>
        </p:nvSpPr>
        <p:spPr bwMode="auto">
          <a:xfrm>
            <a:off x="8016875" y="5586413"/>
            <a:ext cx="550863" cy="477837"/>
          </a:xfrm>
          <a:prstGeom prst="actionButtonReturn">
            <a:avLst/>
          </a:prstGeom>
          <a:solidFill>
            <a:srgbClr val="CCFFCC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8923" name="AutoShape 11"/>
          <p:cNvSpPr>
            <a:spLocks noChangeArrowheads="1"/>
          </p:cNvSpPr>
          <p:nvPr/>
        </p:nvSpPr>
        <p:spPr bwMode="auto">
          <a:xfrm>
            <a:off x="3924300" y="5481638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7B77C7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38924" name="AutoShape 12"/>
          <p:cNvSpPr>
            <a:spLocks noChangeArrowheads="1"/>
          </p:cNvSpPr>
          <p:nvPr/>
        </p:nvSpPr>
        <p:spPr bwMode="auto">
          <a:xfrm>
            <a:off x="3927475" y="5487988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89B59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800000"/>
                </a:solidFill>
              </a:rPr>
              <a:t>1</a:t>
            </a:r>
          </a:p>
        </p:txBody>
      </p:sp>
      <p:sp>
        <p:nvSpPr>
          <p:cNvPr id="38925" name="AutoShape 13"/>
          <p:cNvSpPr>
            <a:spLocks noChangeArrowheads="1"/>
          </p:cNvSpPr>
          <p:nvPr/>
        </p:nvSpPr>
        <p:spPr bwMode="auto">
          <a:xfrm>
            <a:off x="3932238" y="5472113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</a:rPr>
              <a:t>2</a:t>
            </a:r>
          </a:p>
        </p:txBody>
      </p:sp>
      <p:sp>
        <p:nvSpPr>
          <p:cNvPr id="38926" name="AutoShape 14"/>
          <p:cNvSpPr>
            <a:spLocks noChangeArrowheads="1"/>
          </p:cNvSpPr>
          <p:nvPr/>
        </p:nvSpPr>
        <p:spPr bwMode="auto">
          <a:xfrm>
            <a:off x="3924300" y="546735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</a:rPr>
              <a:t>3</a:t>
            </a:r>
          </a:p>
        </p:txBody>
      </p:sp>
      <p:sp>
        <p:nvSpPr>
          <p:cNvPr id="38927" name="AutoShape 15"/>
          <p:cNvSpPr>
            <a:spLocks noChangeArrowheads="1"/>
          </p:cNvSpPr>
          <p:nvPr/>
        </p:nvSpPr>
        <p:spPr bwMode="auto">
          <a:xfrm>
            <a:off x="3924300" y="5472113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</a:rPr>
              <a:t>4</a:t>
            </a:r>
          </a:p>
        </p:txBody>
      </p:sp>
      <p:sp>
        <p:nvSpPr>
          <p:cNvPr id="38928" name="AutoShape 16"/>
          <p:cNvSpPr>
            <a:spLocks noChangeArrowheads="1"/>
          </p:cNvSpPr>
          <p:nvPr/>
        </p:nvSpPr>
        <p:spPr bwMode="auto">
          <a:xfrm>
            <a:off x="3914775" y="5462588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</a:rPr>
              <a:t>5</a:t>
            </a:r>
          </a:p>
        </p:txBody>
      </p:sp>
      <p:sp>
        <p:nvSpPr>
          <p:cNvPr id="38929" name="AutoShape 17"/>
          <p:cNvSpPr>
            <a:spLocks noChangeArrowheads="1"/>
          </p:cNvSpPr>
          <p:nvPr/>
        </p:nvSpPr>
        <p:spPr bwMode="auto">
          <a:xfrm>
            <a:off x="3933825" y="5476875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</a:rPr>
              <a:t>6</a:t>
            </a:r>
          </a:p>
        </p:txBody>
      </p:sp>
      <p:sp>
        <p:nvSpPr>
          <p:cNvPr id="38930" name="AutoShape 18"/>
          <p:cNvSpPr>
            <a:spLocks noChangeArrowheads="1"/>
          </p:cNvSpPr>
          <p:nvPr/>
        </p:nvSpPr>
        <p:spPr bwMode="auto">
          <a:xfrm>
            <a:off x="3906838" y="5468938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</a:rPr>
              <a:t>7</a:t>
            </a:r>
          </a:p>
        </p:txBody>
      </p:sp>
      <p:sp>
        <p:nvSpPr>
          <p:cNvPr id="38931" name="AutoShape 19"/>
          <p:cNvSpPr>
            <a:spLocks noChangeArrowheads="1"/>
          </p:cNvSpPr>
          <p:nvPr/>
        </p:nvSpPr>
        <p:spPr bwMode="auto">
          <a:xfrm>
            <a:off x="3914775" y="546735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</a:rPr>
              <a:t>8</a:t>
            </a:r>
          </a:p>
        </p:txBody>
      </p:sp>
      <p:sp>
        <p:nvSpPr>
          <p:cNvPr id="38932" name="AutoShape 20"/>
          <p:cNvSpPr>
            <a:spLocks noChangeArrowheads="1"/>
          </p:cNvSpPr>
          <p:nvPr/>
        </p:nvSpPr>
        <p:spPr bwMode="auto">
          <a:xfrm>
            <a:off x="3935413" y="548005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</a:rPr>
              <a:t>9</a:t>
            </a:r>
          </a:p>
        </p:txBody>
      </p:sp>
      <p:sp>
        <p:nvSpPr>
          <p:cNvPr id="38933" name="AutoShape 21"/>
          <p:cNvSpPr>
            <a:spLocks noChangeArrowheads="1"/>
          </p:cNvSpPr>
          <p:nvPr/>
        </p:nvSpPr>
        <p:spPr bwMode="auto">
          <a:xfrm>
            <a:off x="3895725" y="548005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</a:rPr>
              <a:t>10</a:t>
            </a:r>
          </a:p>
        </p:txBody>
      </p:sp>
      <p:grpSp>
        <p:nvGrpSpPr>
          <p:cNvPr id="38934" name="Group 22"/>
          <p:cNvGrpSpPr>
            <a:grpSpLocks/>
          </p:cNvGrpSpPr>
          <p:nvPr/>
        </p:nvGrpSpPr>
        <p:grpSpPr bwMode="auto">
          <a:xfrm>
            <a:off x="3657600" y="4724400"/>
            <a:ext cx="2286000" cy="609600"/>
            <a:chOff x="912" y="2592"/>
            <a:chExt cx="3072" cy="960"/>
          </a:xfrm>
        </p:grpSpPr>
        <p:sp>
          <p:nvSpPr>
            <p:cNvPr id="38935" name="Oval 23"/>
            <p:cNvSpPr>
              <a:spLocks noChangeArrowheads="1"/>
            </p:cNvSpPr>
            <p:nvPr/>
          </p:nvSpPr>
          <p:spPr bwMode="auto">
            <a:xfrm>
              <a:off x="912" y="2592"/>
              <a:ext cx="3072" cy="960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36" name="WordArt 24"/>
            <p:cNvSpPr>
              <a:spLocks noChangeArrowheads="1" noChangeShapeType="1" noTextEdit="1"/>
            </p:cNvSpPr>
            <p:nvPr/>
          </p:nvSpPr>
          <p:spPr bwMode="auto">
            <a:xfrm>
              <a:off x="1488" y="2880"/>
              <a:ext cx="1884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b="1" i="1" kern="10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latin typeface=".VnTime"/>
                </a:rPr>
                <a:t>HÕt giê</a:t>
              </a:r>
            </a:p>
          </p:txBody>
        </p:sp>
      </p:grpSp>
      <p:sp>
        <p:nvSpPr>
          <p:cNvPr id="38939" name="Text Box 27"/>
          <p:cNvSpPr txBox="1">
            <a:spLocks noChangeArrowheads="1"/>
          </p:cNvSpPr>
          <p:nvPr/>
        </p:nvSpPr>
        <p:spPr bwMode="auto">
          <a:xfrm>
            <a:off x="568325" y="1371600"/>
            <a:ext cx="8001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  <a:latin typeface=".VnTime" pitchFamily="34" charset="0"/>
              </a:rPr>
              <a:t>5 Chøng tá r»ng: Nguån nhiÖt cã vai trß rÊt quan träng ®èi víi con ng­êi, ®éng vËt.</a:t>
            </a:r>
          </a:p>
        </p:txBody>
      </p:sp>
      <p:grpSp>
        <p:nvGrpSpPr>
          <p:cNvPr id="38940" name="Group 28"/>
          <p:cNvGrpSpPr>
            <a:grpSpLocks/>
          </p:cNvGrpSpPr>
          <p:nvPr/>
        </p:nvGrpSpPr>
        <p:grpSpPr bwMode="auto">
          <a:xfrm>
            <a:off x="685800" y="2362200"/>
            <a:ext cx="2514600" cy="762000"/>
            <a:chOff x="528" y="1728"/>
            <a:chExt cx="1584" cy="480"/>
          </a:xfrm>
        </p:grpSpPr>
        <p:sp>
          <p:nvSpPr>
            <p:cNvPr id="38941" name="AutoShape 29"/>
            <p:cNvSpPr>
              <a:spLocks noChangeArrowheads="1"/>
            </p:cNvSpPr>
            <p:nvPr/>
          </p:nvSpPr>
          <p:spPr bwMode="auto">
            <a:xfrm>
              <a:off x="528" y="1728"/>
              <a:ext cx="1584" cy="480"/>
            </a:xfrm>
            <a:prstGeom prst="ribbon">
              <a:avLst>
                <a:gd name="adj1" fmla="val 24792"/>
                <a:gd name="adj2" fmla="val 63991"/>
              </a:avLst>
            </a:prstGeom>
            <a:gradFill rotWithShape="1">
              <a:gsLst>
                <a:gs pos="0">
                  <a:srgbClr val="00FF00">
                    <a:gamma/>
                    <a:tint val="0"/>
                    <a:invGamma/>
                  </a:srgbClr>
                </a:gs>
                <a:gs pos="50000">
                  <a:srgbClr val="00FF00"/>
                </a:gs>
                <a:gs pos="100000">
                  <a:srgbClr val="00FF00">
                    <a:gamma/>
                    <a:tint val="0"/>
                    <a:invGamma/>
                  </a:srgbClr>
                </a:gs>
              </a:gsLst>
              <a:lin ang="18900000" scaled="1"/>
            </a:gradFill>
            <a:ln w="9525">
              <a:solidFill>
                <a:srgbClr val="FF0066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af-ZA" sz="3200" b="1">
                <a:latin typeface=".VnTime" pitchFamily="34" charset="0"/>
              </a:endParaRPr>
            </a:p>
          </p:txBody>
        </p:sp>
        <p:sp>
          <p:nvSpPr>
            <p:cNvPr id="38942" name="Text Box 30"/>
            <p:cNvSpPr txBox="1">
              <a:spLocks noChangeArrowheads="1"/>
            </p:cNvSpPr>
            <p:nvPr/>
          </p:nvSpPr>
          <p:spPr bwMode="auto">
            <a:xfrm>
              <a:off x="960" y="1920"/>
              <a:ext cx="6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0000FF"/>
                  </a:solidFill>
                  <a:latin typeface="Times New Roman" pitchFamily="18" charset="0"/>
                </a:rPr>
                <a:t>Tr</a:t>
              </a:r>
              <a:r>
                <a:rPr lang="en-US">
                  <a:solidFill>
                    <a:srgbClr val="0000FF"/>
                  </a:solidFill>
                </a:rPr>
                <a:t>ả lời</a:t>
              </a:r>
            </a:p>
          </p:txBody>
        </p:sp>
      </p:grpSp>
      <p:sp>
        <p:nvSpPr>
          <p:cNvPr id="38943" name="AutoShape 31"/>
          <p:cNvSpPr>
            <a:spLocks noChangeArrowheads="1"/>
          </p:cNvSpPr>
          <p:nvPr/>
        </p:nvSpPr>
        <p:spPr bwMode="auto">
          <a:xfrm>
            <a:off x="914400" y="3276600"/>
            <a:ext cx="7696200" cy="1600200"/>
          </a:xfrm>
          <a:prstGeom prst="flowChartProcess">
            <a:avLst/>
          </a:prstGeom>
          <a:gradFill rotWithShape="1">
            <a:gsLst>
              <a:gs pos="0">
                <a:srgbClr val="CCFF33"/>
              </a:gs>
              <a:gs pos="100000">
                <a:srgbClr val="CCFF33">
                  <a:gamma/>
                  <a:tint val="0"/>
                  <a:invGamma/>
                </a:srgbClr>
              </a:gs>
            </a:gsLst>
            <a:lin ang="5400000" scaled="1"/>
          </a:gradFill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af-ZA" sz="3200">
              <a:latin typeface=".VnTime" pitchFamily="34" charset="0"/>
            </a:endParaRPr>
          </a:p>
        </p:txBody>
      </p:sp>
      <p:sp>
        <p:nvSpPr>
          <p:cNvPr id="38944" name="Text Box 32"/>
          <p:cNvSpPr txBox="1">
            <a:spLocks noChangeArrowheads="1"/>
          </p:cNvSpPr>
          <p:nvPr/>
        </p:nvSpPr>
        <p:spPr bwMode="auto">
          <a:xfrm>
            <a:off x="1600200" y="3657600"/>
            <a:ext cx="6705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af-ZA"/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89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89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389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/>
                                        <p:tgtEl>
                                          <p:spTgt spid="389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" dur="1000"/>
                                        <p:tgtEl>
                                          <p:spTgt spid="389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389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389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389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389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389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389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389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389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389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389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389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389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389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389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389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389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389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389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389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389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389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389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389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389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389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389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389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389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389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8" dur="1000"/>
                                        <p:tgtEl>
                                          <p:spTgt spid="389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000"/>
                            </p:stCondLst>
                            <p:childTnLst>
                              <p:par>
                                <p:cTn id="6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1000"/>
                                        <p:tgtEl>
                                          <p:spTgt spid="389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/>
                                        <p:tgtEl>
                                          <p:spTgt spid="389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389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/>
                                        <p:tgtEl>
                                          <p:spTgt spid="389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6" dur="1000"/>
                                        <p:tgtEl>
                                          <p:spTgt spid="389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000"/>
                            </p:stCondLst>
                            <p:childTnLst>
                              <p:par>
                                <p:cTn id="69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389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/>
                                        <p:tgtEl>
                                          <p:spTgt spid="389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389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389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4" dur="1000"/>
                                        <p:tgtEl>
                                          <p:spTgt spid="389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9000"/>
                            </p:stCondLst>
                            <p:childTnLst>
                              <p:par>
                                <p:cTn id="7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389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/>
                                        <p:tgtEl>
                                          <p:spTgt spid="389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/>
                                        <p:tgtEl>
                                          <p:spTgt spid="389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/>
                                        <p:tgtEl>
                                          <p:spTgt spid="389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2" dur="1000"/>
                                        <p:tgtEl>
                                          <p:spTgt spid="389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0"/>
                            </p:stCondLst>
                            <p:childTnLst>
                              <p:par>
                                <p:cTn id="85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6" dur="1000" fill="hold"/>
                                        <p:tgtEl>
                                          <p:spTgt spid="38923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1000"/>
                            </p:stCondLst>
                            <p:childTnLst>
                              <p:par>
                                <p:cTn id="88" presetID="23" presetClass="entr" presetSubtype="16" fill="remove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3000" fill="hold"/>
                                        <p:tgtEl>
                                          <p:spTgt spid="389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3000" fill="hold"/>
                                        <p:tgtEl>
                                          <p:spTgt spid="389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u h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389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89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2" dur="2000"/>
                                        <p:tgtEl>
                                          <p:spTgt spid="38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23" grpId="0" animBg="1"/>
      <p:bldP spid="38924" grpId="0" animBg="1"/>
      <p:bldP spid="38925" grpId="0" animBg="1"/>
      <p:bldP spid="38926" grpId="0" animBg="1"/>
      <p:bldP spid="38927" grpId="0" animBg="1"/>
      <p:bldP spid="38928" grpId="0" animBg="1"/>
      <p:bldP spid="38929" grpId="0" animBg="1"/>
      <p:bldP spid="38930" grpId="0" animBg="1"/>
      <p:bldP spid="38931" grpId="0" animBg="1"/>
      <p:bldP spid="38932" grpId="0" animBg="1"/>
      <p:bldP spid="38933" grpId="0" animBg="1"/>
      <p:bldP spid="3894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90" name="Rectangle 6"/>
          <p:cNvSpPr>
            <a:spLocks noChangeArrowheads="1"/>
          </p:cNvSpPr>
          <p:nvPr/>
        </p:nvSpPr>
        <p:spPr bwMode="auto">
          <a:xfrm>
            <a:off x="609600" y="1066800"/>
            <a:ext cx="7910513" cy="4360863"/>
          </a:xfrm>
          <a:prstGeom prst="rect">
            <a:avLst/>
          </a:prstGeom>
          <a:gradFill rotWithShape="1">
            <a:gsLst>
              <a:gs pos="0">
                <a:srgbClr val="FFCC99"/>
              </a:gs>
              <a:gs pos="50000">
                <a:srgbClr val="FFFFFF"/>
              </a:gs>
              <a:gs pos="100000">
                <a:srgbClr val="FFCC99"/>
              </a:gs>
            </a:gsLst>
            <a:lin ang="2700000" scaled="1"/>
          </a:gra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af-ZA" sz="2400">
              <a:solidFill>
                <a:srgbClr val="0033CC"/>
              </a:solidFill>
              <a:latin typeface=".VnAvant" pitchFamily="34" charset="0"/>
            </a:endParaRPr>
          </a:p>
        </p:txBody>
      </p:sp>
      <p:pic>
        <p:nvPicPr>
          <p:cNvPr id="41991" name="Picture 7" descr="analyzing_computer_tv_head_md_wht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27988" y="139700"/>
            <a:ext cx="628650" cy="942975"/>
          </a:xfrm>
          <a:prstGeom prst="rect">
            <a:avLst/>
          </a:prstGeom>
          <a:noFill/>
        </p:spPr>
      </p:pic>
      <p:pic>
        <p:nvPicPr>
          <p:cNvPr id="41992" name="Picture 8" descr="Tàng-Tàng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353175" y="5624513"/>
            <a:ext cx="1409700" cy="666750"/>
          </a:xfrm>
          <a:prstGeom prst="rect">
            <a:avLst/>
          </a:prstGeom>
          <a:noFill/>
        </p:spPr>
      </p:pic>
      <p:pic>
        <p:nvPicPr>
          <p:cNvPr id="41993" name="Picture 9" descr="3d butterfly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11188" y="212725"/>
            <a:ext cx="800100" cy="466725"/>
          </a:xfrm>
          <a:prstGeom prst="rect">
            <a:avLst/>
          </a:prstGeom>
          <a:noFill/>
        </p:spPr>
      </p:pic>
      <p:pic>
        <p:nvPicPr>
          <p:cNvPr id="41994" name="Picture 10" descr="Book-03-june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39750" y="571500"/>
            <a:ext cx="523875" cy="457200"/>
          </a:xfrm>
          <a:prstGeom prst="rect">
            <a:avLst/>
          </a:prstGeom>
          <a:noFill/>
        </p:spPr>
      </p:pic>
      <p:sp>
        <p:nvSpPr>
          <p:cNvPr id="41996" name="Text Box 12"/>
          <p:cNvSpPr txBox="1">
            <a:spLocks noChangeArrowheads="1"/>
          </p:cNvSpPr>
          <p:nvPr/>
        </p:nvSpPr>
        <p:spPr bwMode="auto">
          <a:xfrm>
            <a:off x="685800" y="1219200"/>
            <a:ext cx="7696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  <a:latin typeface=".VnTime" pitchFamily="34" charset="0"/>
              </a:rPr>
              <a:t>6 Chøng minh r»ng: </a:t>
            </a:r>
            <a:r>
              <a:rPr lang="en-US" sz="2800">
                <a:solidFill>
                  <a:srgbClr val="0000FF"/>
                </a:solidFill>
                <a:latin typeface="Times New Roman" pitchFamily="18" charset="0"/>
              </a:rPr>
              <a:t>Nước và các chất lỏng khác nở ra khi nóng lên và co lại khi lạnh đi.</a:t>
            </a:r>
          </a:p>
        </p:txBody>
      </p:sp>
      <p:grpSp>
        <p:nvGrpSpPr>
          <p:cNvPr id="41997" name="Group 13"/>
          <p:cNvGrpSpPr>
            <a:grpSpLocks/>
          </p:cNvGrpSpPr>
          <p:nvPr/>
        </p:nvGrpSpPr>
        <p:grpSpPr bwMode="auto">
          <a:xfrm>
            <a:off x="2895600" y="4397375"/>
            <a:ext cx="3436938" cy="936625"/>
            <a:chOff x="912" y="2592"/>
            <a:chExt cx="3072" cy="960"/>
          </a:xfrm>
        </p:grpSpPr>
        <p:sp>
          <p:nvSpPr>
            <p:cNvPr id="41998" name="Oval 14"/>
            <p:cNvSpPr>
              <a:spLocks noChangeArrowheads="1"/>
            </p:cNvSpPr>
            <p:nvPr/>
          </p:nvSpPr>
          <p:spPr bwMode="auto">
            <a:xfrm>
              <a:off x="912" y="2592"/>
              <a:ext cx="3072" cy="960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999" name="WordArt 15"/>
            <p:cNvSpPr>
              <a:spLocks noChangeArrowheads="1" noChangeShapeType="1" noTextEdit="1"/>
            </p:cNvSpPr>
            <p:nvPr/>
          </p:nvSpPr>
          <p:spPr bwMode="auto">
            <a:xfrm>
              <a:off x="1488" y="2880"/>
              <a:ext cx="1884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b="1" i="1" kern="10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latin typeface=".VnTime"/>
                </a:rPr>
                <a:t>HÕt giê</a:t>
              </a:r>
            </a:p>
          </p:txBody>
        </p:sp>
      </p:grpSp>
      <p:sp>
        <p:nvSpPr>
          <p:cNvPr id="42000" name="AutoShape 16"/>
          <p:cNvSpPr>
            <a:spLocks noChangeArrowheads="1"/>
          </p:cNvSpPr>
          <p:nvPr/>
        </p:nvSpPr>
        <p:spPr bwMode="auto">
          <a:xfrm>
            <a:off x="3886200" y="548640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</a:rPr>
              <a:t>10</a:t>
            </a:r>
          </a:p>
        </p:txBody>
      </p:sp>
      <p:sp>
        <p:nvSpPr>
          <p:cNvPr id="42001" name="AutoShape 17"/>
          <p:cNvSpPr>
            <a:spLocks noChangeArrowheads="1"/>
          </p:cNvSpPr>
          <p:nvPr/>
        </p:nvSpPr>
        <p:spPr bwMode="auto">
          <a:xfrm>
            <a:off x="3886200" y="548640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</a:rPr>
              <a:t>9</a:t>
            </a:r>
          </a:p>
        </p:txBody>
      </p:sp>
      <p:sp>
        <p:nvSpPr>
          <p:cNvPr id="42002" name="AutoShape 18"/>
          <p:cNvSpPr>
            <a:spLocks noChangeArrowheads="1"/>
          </p:cNvSpPr>
          <p:nvPr/>
        </p:nvSpPr>
        <p:spPr bwMode="auto">
          <a:xfrm>
            <a:off x="3886200" y="548640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</a:rPr>
              <a:t>8</a:t>
            </a:r>
          </a:p>
        </p:txBody>
      </p:sp>
      <p:sp>
        <p:nvSpPr>
          <p:cNvPr id="42003" name="AutoShape 19"/>
          <p:cNvSpPr>
            <a:spLocks noChangeArrowheads="1"/>
          </p:cNvSpPr>
          <p:nvPr/>
        </p:nvSpPr>
        <p:spPr bwMode="auto">
          <a:xfrm>
            <a:off x="3810000" y="548640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</a:rPr>
              <a:t>7</a:t>
            </a:r>
          </a:p>
        </p:txBody>
      </p:sp>
      <p:sp>
        <p:nvSpPr>
          <p:cNvPr id="42004" name="AutoShape 20"/>
          <p:cNvSpPr>
            <a:spLocks noChangeArrowheads="1"/>
          </p:cNvSpPr>
          <p:nvPr/>
        </p:nvSpPr>
        <p:spPr bwMode="auto">
          <a:xfrm>
            <a:off x="3810000" y="548640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</a:rPr>
              <a:t>6</a:t>
            </a:r>
          </a:p>
        </p:txBody>
      </p:sp>
      <p:sp>
        <p:nvSpPr>
          <p:cNvPr id="42005" name="AutoShape 21"/>
          <p:cNvSpPr>
            <a:spLocks noChangeArrowheads="1"/>
          </p:cNvSpPr>
          <p:nvPr/>
        </p:nvSpPr>
        <p:spPr bwMode="auto">
          <a:xfrm>
            <a:off x="3886200" y="548640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</a:rPr>
              <a:t>5</a:t>
            </a:r>
          </a:p>
        </p:txBody>
      </p:sp>
      <p:sp>
        <p:nvSpPr>
          <p:cNvPr id="42006" name="AutoShape 22"/>
          <p:cNvSpPr>
            <a:spLocks noChangeArrowheads="1"/>
          </p:cNvSpPr>
          <p:nvPr/>
        </p:nvSpPr>
        <p:spPr bwMode="auto">
          <a:xfrm>
            <a:off x="3810000" y="548640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</a:rPr>
              <a:t>4</a:t>
            </a:r>
          </a:p>
        </p:txBody>
      </p:sp>
      <p:sp>
        <p:nvSpPr>
          <p:cNvPr id="42007" name="AutoShape 23"/>
          <p:cNvSpPr>
            <a:spLocks noChangeArrowheads="1"/>
          </p:cNvSpPr>
          <p:nvPr/>
        </p:nvSpPr>
        <p:spPr bwMode="auto">
          <a:xfrm>
            <a:off x="3851275" y="5494338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</a:rPr>
              <a:t>3</a:t>
            </a:r>
          </a:p>
        </p:txBody>
      </p:sp>
      <p:sp>
        <p:nvSpPr>
          <p:cNvPr id="42008" name="AutoShape 24"/>
          <p:cNvSpPr>
            <a:spLocks noChangeArrowheads="1"/>
          </p:cNvSpPr>
          <p:nvPr/>
        </p:nvSpPr>
        <p:spPr bwMode="auto">
          <a:xfrm>
            <a:off x="3851275" y="5472113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</a:rPr>
              <a:t>2</a:t>
            </a:r>
          </a:p>
        </p:txBody>
      </p:sp>
      <p:sp>
        <p:nvSpPr>
          <p:cNvPr id="42009" name="AutoShape 25"/>
          <p:cNvSpPr>
            <a:spLocks noChangeArrowheads="1"/>
          </p:cNvSpPr>
          <p:nvPr/>
        </p:nvSpPr>
        <p:spPr bwMode="auto">
          <a:xfrm>
            <a:off x="3836988" y="548005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</a:rPr>
              <a:t>1</a:t>
            </a:r>
          </a:p>
        </p:txBody>
      </p:sp>
      <p:sp>
        <p:nvSpPr>
          <p:cNvPr id="42010" name="AutoShape 26">
            <a:hlinkClick r:id="rId8" action="ppaction://hlinksldjump" highlightClick="1">
              <a:snd r:embed="rId9" name="camera.wav" builtIn="1"/>
            </a:hlinkClick>
          </p:cNvPr>
          <p:cNvSpPr>
            <a:spLocks noChangeArrowheads="1"/>
          </p:cNvSpPr>
          <p:nvPr/>
        </p:nvSpPr>
        <p:spPr bwMode="auto">
          <a:xfrm>
            <a:off x="8016875" y="5586413"/>
            <a:ext cx="550863" cy="477837"/>
          </a:xfrm>
          <a:prstGeom prst="actionButtonReturn">
            <a:avLst/>
          </a:prstGeom>
          <a:solidFill>
            <a:srgbClr val="CCFFCC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2011" name="Group 27"/>
          <p:cNvGrpSpPr>
            <a:grpSpLocks/>
          </p:cNvGrpSpPr>
          <p:nvPr/>
        </p:nvGrpSpPr>
        <p:grpSpPr bwMode="auto">
          <a:xfrm>
            <a:off x="838200" y="2286000"/>
            <a:ext cx="2514600" cy="762000"/>
            <a:chOff x="528" y="1728"/>
            <a:chExt cx="1584" cy="480"/>
          </a:xfrm>
        </p:grpSpPr>
        <p:sp>
          <p:nvSpPr>
            <p:cNvPr id="42012" name="AutoShape 28"/>
            <p:cNvSpPr>
              <a:spLocks noChangeArrowheads="1"/>
            </p:cNvSpPr>
            <p:nvPr/>
          </p:nvSpPr>
          <p:spPr bwMode="auto">
            <a:xfrm>
              <a:off x="528" y="1728"/>
              <a:ext cx="1584" cy="480"/>
            </a:xfrm>
            <a:prstGeom prst="ribbon">
              <a:avLst>
                <a:gd name="adj1" fmla="val 24792"/>
                <a:gd name="adj2" fmla="val 63991"/>
              </a:avLst>
            </a:prstGeom>
            <a:gradFill rotWithShape="1">
              <a:gsLst>
                <a:gs pos="0">
                  <a:srgbClr val="00FF00">
                    <a:gamma/>
                    <a:tint val="0"/>
                    <a:invGamma/>
                  </a:srgbClr>
                </a:gs>
                <a:gs pos="50000">
                  <a:srgbClr val="00FF00"/>
                </a:gs>
                <a:gs pos="100000">
                  <a:srgbClr val="00FF00">
                    <a:gamma/>
                    <a:tint val="0"/>
                    <a:invGamma/>
                  </a:srgbClr>
                </a:gs>
              </a:gsLst>
              <a:lin ang="18900000" scaled="1"/>
            </a:gradFill>
            <a:ln w="9525">
              <a:solidFill>
                <a:srgbClr val="FF0066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af-ZA" sz="3200" b="1">
                <a:latin typeface=".VnTime" pitchFamily="34" charset="0"/>
              </a:endParaRPr>
            </a:p>
          </p:txBody>
        </p:sp>
        <p:sp>
          <p:nvSpPr>
            <p:cNvPr id="42013" name="Text Box 29"/>
            <p:cNvSpPr txBox="1">
              <a:spLocks noChangeArrowheads="1"/>
            </p:cNvSpPr>
            <p:nvPr/>
          </p:nvSpPr>
          <p:spPr bwMode="auto">
            <a:xfrm>
              <a:off x="960" y="1920"/>
              <a:ext cx="6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0000FF"/>
                  </a:solidFill>
                  <a:latin typeface="Times New Roman" pitchFamily="18" charset="0"/>
                </a:rPr>
                <a:t>Tr</a:t>
              </a:r>
              <a:r>
                <a:rPr lang="en-US">
                  <a:solidFill>
                    <a:srgbClr val="0000FF"/>
                  </a:solidFill>
                </a:rPr>
                <a:t>ả lời</a:t>
              </a:r>
            </a:p>
          </p:txBody>
        </p:sp>
      </p:grpSp>
      <p:sp>
        <p:nvSpPr>
          <p:cNvPr id="42014" name="AutoShape 30"/>
          <p:cNvSpPr>
            <a:spLocks noChangeArrowheads="1"/>
          </p:cNvSpPr>
          <p:nvPr/>
        </p:nvSpPr>
        <p:spPr bwMode="auto">
          <a:xfrm>
            <a:off x="685800" y="3200400"/>
            <a:ext cx="7696200" cy="1600200"/>
          </a:xfrm>
          <a:prstGeom prst="flowChartProcess">
            <a:avLst/>
          </a:prstGeom>
          <a:gradFill rotWithShape="1">
            <a:gsLst>
              <a:gs pos="0">
                <a:srgbClr val="CCFF33"/>
              </a:gs>
              <a:gs pos="100000">
                <a:srgbClr val="CCFF33">
                  <a:gamma/>
                  <a:tint val="0"/>
                  <a:invGamma/>
                </a:srgbClr>
              </a:gs>
            </a:gsLst>
            <a:lin ang="5400000" scaled="1"/>
          </a:gradFill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af-ZA" sz="3200">
              <a:latin typeface=".VnTime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420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420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420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/>
                                        <p:tgtEl>
                                          <p:spTgt spid="420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" dur="1000"/>
                                        <p:tgtEl>
                                          <p:spTgt spid="420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420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420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420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420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420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420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420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420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420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420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420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420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420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420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420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420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420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420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420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420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420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420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420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420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420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420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420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420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420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8" dur="1000"/>
                                        <p:tgtEl>
                                          <p:spTgt spid="420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000"/>
                            </p:stCondLst>
                            <p:childTnLst>
                              <p:par>
                                <p:cTn id="6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1000"/>
                                        <p:tgtEl>
                                          <p:spTgt spid="420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/>
                                        <p:tgtEl>
                                          <p:spTgt spid="420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420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/>
                                        <p:tgtEl>
                                          <p:spTgt spid="420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6" dur="1000"/>
                                        <p:tgtEl>
                                          <p:spTgt spid="420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000"/>
                            </p:stCondLst>
                            <p:childTnLst>
                              <p:par>
                                <p:cTn id="69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420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/>
                                        <p:tgtEl>
                                          <p:spTgt spid="420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420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420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4" dur="1000"/>
                                        <p:tgtEl>
                                          <p:spTgt spid="420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4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9" dur="1000"/>
                                        <p:tgtEl>
                                          <p:spTgt spid="420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/>
                                        <p:tgtEl>
                                          <p:spTgt spid="420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/>
                                        <p:tgtEl>
                                          <p:spTgt spid="420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420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3" dur="1000"/>
                                        <p:tgtEl>
                                          <p:spTgt spid="420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000"/>
                            </p:stCondLst>
                            <p:childTnLst>
                              <p:par>
                                <p:cTn id="86" presetID="23" presetClass="entr" presetSubtype="16" fill="remove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3000" fill="hold"/>
                                        <p:tgtEl>
                                          <p:spTgt spid="419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3000" fill="hold"/>
                                        <p:tgtEl>
                                          <p:spTgt spid="419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u h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420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420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0" dur="2000"/>
                                        <p:tgtEl>
                                          <p:spTgt spid="42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000" grpId="0" animBg="1"/>
      <p:bldP spid="42001" grpId="0" animBg="1"/>
      <p:bldP spid="42002" grpId="0" animBg="1"/>
      <p:bldP spid="42003" grpId="0" animBg="1"/>
      <p:bldP spid="42004" grpId="0" animBg="1"/>
      <p:bldP spid="42005" grpId="0" animBg="1"/>
      <p:bldP spid="42006" grpId="0" animBg="1"/>
      <p:bldP spid="42007" grpId="0" animBg="1"/>
      <p:bldP spid="42008" grpId="0" animBg="1"/>
      <p:bldP spid="42009" grpId="0" animBg="1"/>
      <p:bldP spid="4201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266700" y="533400"/>
            <a:ext cx="8648700" cy="265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800" u="sng">
                <a:solidFill>
                  <a:srgbClr val="0000FF"/>
                </a:solidFill>
                <a:latin typeface=".VnTime" pitchFamily="34" charset="0"/>
              </a:rPr>
              <a:t>KiÓm tra bµi cò:</a:t>
            </a:r>
          </a:p>
          <a:p>
            <a:pPr algn="just" eaLnBrk="0" hangingPunct="0">
              <a:spcBef>
                <a:spcPct val="50000"/>
              </a:spcBef>
              <a:buFontTx/>
              <a:buChar char="-"/>
            </a:pPr>
            <a:r>
              <a:rPr lang="en-US" sz="4800">
                <a:solidFill>
                  <a:srgbClr val="0000FF"/>
                </a:solidFill>
                <a:latin typeface=".VnTime" pitchFamily="34" charset="0"/>
              </a:rPr>
              <a:t>Nªu vai trß cña nhiÖt ®èi víi con ng­êi, ®éng vËt vµ thùc vËt ?</a:t>
            </a: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304800" y="3429000"/>
            <a:ext cx="868680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sz="4800">
                <a:solidFill>
                  <a:srgbClr val="0000FF"/>
                </a:solidFill>
                <a:latin typeface=".VnTime" pitchFamily="34" charset="0"/>
              </a:rPr>
              <a:t>- §iÒu g× sÏ x¶y ra nÕu Tr¸i §Êt kh«ng ®­îc MÆt Trêi s­ëi Êm ?</a:t>
            </a:r>
          </a:p>
        </p:txBody>
      </p:sp>
      <p:pic>
        <p:nvPicPr>
          <p:cNvPr id="10244" name="Picture 4" descr="blumenpflanzen0385uw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00400" y="5257800"/>
            <a:ext cx="2743200" cy="1600200"/>
          </a:xfrm>
          <a:prstGeom prst="rect">
            <a:avLst/>
          </a:prstGeom>
          <a:noFill/>
        </p:spPr>
      </p:pic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3962400" y="6400800"/>
            <a:ext cx="1295400" cy="366713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af-Z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  <p:bldP spid="1024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443" name="Group 155"/>
          <p:cNvGraphicFramePr>
            <a:graphicFrameLocks noGrp="1"/>
          </p:cNvGraphicFramePr>
          <p:nvPr>
            <p:ph idx="1"/>
          </p:nvPr>
        </p:nvGraphicFramePr>
        <p:xfrm>
          <a:off x="457200" y="2286000"/>
          <a:ext cx="8229600" cy="4191001"/>
        </p:xfrm>
        <a:graphic>
          <a:graphicData uri="http://schemas.openxmlformats.org/drawingml/2006/table">
            <a:tbl>
              <a:tblPr/>
              <a:tblGrid>
                <a:gridCol w="2420938"/>
                <a:gridCol w="1935162"/>
                <a:gridCol w="1936750"/>
                <a:gridCol w="1936750"/>
              </a:tblGrid>
              <a:tr h="914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f-ZA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f-ZA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f-ZA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f-ZA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8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f-ZA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f-ZA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f-ZA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f-ZA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f-ZA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f-ZA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f-ZA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f-ZA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6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f-ZA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f-ZA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f-ZA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f-ZA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9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f-ZA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f-ZA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f-ZA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f-ZA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326" name="Text Box 38"/>
          <p:cNvSpPr txBox="1">
            <a:spLocks noChangeArrowheads="1"/>
          </p:cNvSpPr>
          <p:nvPr/>
        </p:nvSpPr>
        <p:spPr bwMode="auto">
          <a:xfrm>
            <a:off x="2971800" y="2486025"/>
            <a:ext cx="2057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.VnTime" pitchFamily="34" charset="0"/>
              </a:rPr>
              <a:t>N­íc ë thÓ láng</a:t>
            </a:r>
          </a:p>
        </p:txBody>
      </p:sp>
      <p:sp>
        <p:nvSpPr>
          <p:cNvPr id="12327" name="Text Box 39"/>
          <p:cNvSpPr txBox="1">
            <a:spLocks noChangeArrowheads="1"/>
          </p:cNvSpPr>
          <p:nvPr/>
        </p:nvSpPr>
        <p:spPr bwMode="auto">
          <a:xfrm>
            <a:off x="4953000" y="2514600"/>
            <a:ext cx="2057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.VnTime" pitchFamily="34" charset="0"/>
              </a:rPr>
              <a:t>N­íc ë thÓ khÝ</a:t>
            </a:r>
          </a:p>
        </p:txBody>
      </p:sp>
      <p:sp>
        <p:nvSpPr>
          <p:cNvPr id="12328" name="Text Box 40"/>
          <p:cNvSpPr txBox="1">
            <a:spLocks noChangeArrowheads="1"/>
          </p:cNvSpPr>
          <p:nvPr/>
        </p:nvSpPr>
        <p:spPr bwMode="auto">
          <a:xfrm>
            <a:off x="6858000" y="2514600"/>
            <a:ext cx="1828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.VnTime" pitchFamily="34" charset="0"/>
              </a:rPr>
              <a:t>N­íc ë thÓ r¾n</a:t>
            </a:r>
          </a:p>
        </p:txBody>
      </p:sp>
      <p:sp>
        <p:nvSpPr>
          <p:cNvPr id="12329" name="Text Box 41"/>
          <p:cNvSpPr txBox="1">
            <a:spLocks noChangeArrowheads="1"/>
          </p:cNvSpPr>
          <p:nvPr/>
        </p:nvSpPr>
        <p:spPr bwMode="auto">
          <a:xfrm>
            <a:off x="685800" y="3352800"/>
            <a:ext cx="19827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>
                <a:solidFill>
                  <a:srgbClr val="0000FF"/>
                </a:solidFill>
                <a:latin typeface=".VnTime" pitchFamily="34" charset="0"/>
              </a:rPr>
              <a:t>Cã mïi kh«ng?</a:t>
            </a:r>
          </a:p>
        </p:txBody>
      </p:sp>
      <p:sp>
        <p:nvSpPr>
          <p:cNvPr id="12330" name="Text Box 42"/>
          <p:cNvSpPr txBox="1">
            <a:spLocks noChangeArrowheads="1"/>
          </p:cNvSpPr>
          <p:nvPr/>
        </p:nvSpPr>
        <p:spPr bwMode="auto">
          <a:xfrm>
            <a:off x="685800" y="4205288"/>
            <a:ext cx="1905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.VnTime" pitchFamily="34" charset="0"/>
              </a:rPr>
              <a:t>Cã vÞ kh«ng ?</a:t>
            </a:r>
          </a:p>
        </p:txBody>
      </p:sp>
      <p:sp>
        <p:nvSpPr>
          <p:cNvPr id="12331" name="Text Box 43"/>
          <p:cNvSpPr txBox="1">
            <a:spLocks noChangeArrowheads="1"/>
          </p:cNvSpPr>
          <p:nvPr/>
        </p:nvSpPr>
        <p:spPr bwMode="auto">
          <a:xfrm>
            <a:off x="533400" y="4859338"/>
            <a:ext cx="22860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.VnTime" pitchFamily="34" charset="0"/>
              </a:rPr>
              <a:t>Cã nh×n thÊy b»ng </a:t>
            </a: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.VnTime" pitchFamily="34" charset="0"/>
              </a:rPr>
              <a:t>m¾t th­êng kh«ng?</a:t>
            </a:r>
          </a:p>
        </p:txBody>
      </p:sp>
      <p:sp>
        <p:nvSpPr>
          <p:cNvPr id="12332" name="Text Box 44"/>
          <p:cNvSpPr txBox="1">
            <a:spLocks noChangeArrowheads="1"/>
          </p:cNvSpPr>
          <p:nvPr/>
        </p:nvSpPr>
        <p:spPr bwMode="auto">
          <a:xfrm>
            <a:off x="533400" y="5686425"/>
            <a:ext cx="22098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.VnTime" pitchFamily="34" charset="0"/>
              </a:rPr>
              <a:t>Cã h×nh d¹ng </a:t>
            </a: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.VnTime" pitchFamily="34" charset="0"/>
              </a:rPr>
              <a:t>nhÊt ®Þnh kh«ng?</a:t>
            </a:r>
          </a:p>
        </p:txBody>
      </p:sp>
      <p:sp>
        <p:nvSpPr>
          <p:cNvPr id="12333" name="Text Box 45"/>
          <p:cNvSpPr txBox="1">
            <a:spLocks noChangeArrowheads="1"/>
          </p:cNvSpPr>
          <p:nvPr/>
        </p:nvSpPr>
        <p:spPr bwMode="auto">
          <a:xfrm>
            <a:off x="3276600" y="3352800"/>
            <a:ext cx="1143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.VnTime" pitchFamily="34" charset="0"/>
              </a:rPr>
              <a:t>Kh«ng</a:t>
            </a:r>
          </a:p>
        </p:txBody>
      </p:sp>
      <p:sp>
        <p:nvSpPr>
          <p:cNvPr id="12334" name="Text Box 46"/>
          <p:cNvSpPr txBox="1">
            <a:spLocks noChangeArrowheads="1"/>
          </p:cNvSpPr>
          <p:nvPr/>
        </p:nvSpPr>
        <p:spPr bwMode="auto">
          <a:xfrm>
            <a:off x="5257800" y="3352800"/>
            <a:ext cx="1143000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.VnTime" pitchFamily="34" charset="0"/>
              </a:rPr>
              <a:t>Kh«ng</a:t>
            </a:r>
          </a:p>
          <a:p>
            <a:pPr>
              <a:spcBef>
                <a:spcPct val="50000"/>
              </a:spcBef>
            </a:pPr>
            <a:endParaRPr lang="en-US">
              <a:latin typeface=".VnTime" pitchFamily="34" charset="0"/>
            </a:endParaRPr>
          </a:p>
        </p:txBody>
      </p:sp>
      <p:sp>
        <p:nvSpPr>
          <p:cNvPr id="12335" name="Text Box 47"/>
          <p:cNvSpPr txBox="1">
            <a:spLocks noChangeArrowheads="1"/>
          </p:cNvSpPr>
          <p:nvPr/>
        </p:nvSpPr>
        <p:spPr bwMode="auto">
          <a:xfrm>
            <a:off x="7239000" y="3352800"/>
            <a:ext cx="12954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.VnTime" pitchFamily="34" charset="0"/>
              </a:rPr>
              <a:t>Kh«ng</a:t>
            </a:r>
          </a:p>
          <a:p>
            <a:pPr>
              <a:spcBef>
                <a:spcPct val="50000"/>
              </a:spcBef>
            </a:pPr>
            <a:endParaRPr lang="en-US" sz="2000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12336" name="Text Box 48"/>
          <p:cNvSpPr txBox="1">
            <a:spLocks noChangeArrowheads="1"/>
          </p:cNvSpPr>
          <p:nvPr/>
        </p:nvSpPr>
        <p:spPr bwMode="auto">
          <a:xfrm>
            <a:off x="3200400" y="4173538"/>
            <a:ext cx="1143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.VnTime" pitchFamily="34" charset="0"/>
              </a:rPr>
              <a:t>Kh«ng</a:t>
            </a:r>
            <a:r>
              <a:rPr lang="en-US" sz="2000">
                <a:solidFill>
                  <a:srgbClr val="0000FF"/>
                </a:solidFill>
              </a:rPr>
              <a:t>	</a:t>
            </a:r>
          </a:p>
        </p:txBody>
      </p:sp>
      <p:sp>
        <p:nvSpPr>
          <p:cNvPr id="12337" name="Text Box 49"/>
          <p:cNvSpPr txBox="1">
            <a:spLocks noChangeArrowheads="1"/>
          </p:cNvSpPr>
          <p:nvPr/>
        </p:nvSpPr>
        <p:spPr bwMode="auto">
          <a:xfrm>
            <a:off x="5181600" y="4173538"/>
            <a:ext cx="11430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.VnTime" pitchFamily="34" charset="0"/>
              </a:rPr>
              <a:t>Kh«ng</a:t>
            </a:r>
          </a:p>
          <a:p>
            <a:pPr>
              <a:spcBef>
                <a:spcPct val="50000"/>
              </a:spcBef>
            </a:pPr>
            <a:endParaRPr lang="en-US" sz="2000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12338" name="Text Box 50"/>
          <p:cNvSpPr txBox="1">
            <a:spLocks noChangeArrowheads="1"/>
          </p:cNvSpPr>
          <p:nvPr/>
        </p:nvSpPr>
        <p:spPr bwMode="auto">
          <a:xfrm>
            <a:off x="7224713" y="4157663"/>
            <a:ext cx="12954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.VnTime" pitchFamily="34" charset="0"/>
              </a:rPr>
              <a:t>Kh«ng</a:t>
            </a:r>
          </a:p>
          <a:p>
            <a:pPr>
              <a:spcBef>
                <a:spcPct val="50000"/>
              </a:spcBef>
            </a:pPr>
            <a:endParaRPr lang="en-US" sz="2000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12339" name="Text Box 51"/>
          <p:cNvSpPr txBox="1">
            <a:spLocks noChangeArrowheads="1"/>
          </p:cNvSpPr>
          <p:nvPr/>
        </p:nvSpPr>
        <p:spPr bwMode="auto">
          <a:xfrm>
            <a:off x="3352800" y="5029200"/>
            <a:ext cx="1143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.VnTime" pitchFamily="34" charset="0"/>
              </a:rPr>
              <a:t>Cã</a:t>
            </a:r>
          </a:p>
        </p:txBody>
      </p:sp>
      <p:sp>
        <p:nvSpPr>
          <p:cNvPr id="12342" name="Text Box 54"/>
          <p:cNvSpPr txBox="1">
            <a:spLocks noChangeArrowheads="1"/>
          </p:cNvSpPr>
          <p:nvPr/>
        </p:nvSpPr>
        <p:spPr bwMode="auto">
          <a:xfrm>
            <a:off x="5105400" y="5029200"/>
            <a:ext cx="1143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.VnTime" pitchFamily="34" charset="0"/>
              </a:rPr>
              <a:t>Cã</a:t>
            </a:r>
          </a:p>
        </p:txBody>
      </p:sp>
      <p:sp>
        <p:nvSpPr>
          <p:cNvPr id="12343" name="Text Box 55"/>
          <p:cNvSpPr txBox="1">
            <a:spLocks noChangeArrowheads="1"/>
          </p:cNvSpPr>
          <p:nvPr/>
        </p:nvSpPr>
        <p:spPr bwMode="auto">
          <a:xfrm>
            <a:off x="7205663" y="5000625"/>
            <a:ext cx="1143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.VnTime" pitchFamily="34" charset="0"/>
              </a:rPr>
              <a:t>Cã</a:t>
            </a:r>
          </a:p>
        </p:txBody>
      </p:sp>
      <p:sp>
        <p:nvSpPr>
          <p:cNvPr id="12344" name="Text Box 56"/>
          <p:cNvSpPr txBox="1">
            <a:spLocks noChangeArrowheads="1"/>
          </p:cNvSpPr>
          <p:nvPr/>
        </p:nvSpPr>
        <p:spPr bwMode="auto">
          <a:xfrm>
            <a:off x="3200400" y="5867400"/>
            <a:ext cx="1143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.VnTime" pitchFamily="34" charset="0"/>
              </a:rPr>
              <a:t>Kh«ng</a:t>
            </a:r>
          </a:p>
        </p:txBody>
      </p:sp>
      <p:sp>
        <p:nvSpPr>
          <p:cNvPr id="12345" name="Text Box 57"/>
          <p:cNvSpPr txBox="1">
            <a:spLocks noChangeArrowheads="1"/>
          </p:cNvSpPr>
          <p:nvPr/>
        </p:nvSpPr>
        <p:spPr bwMode="auto">
          <a:xfrm>
            <a:off x="5138738" y="5857875"/>
            <a:ext cx="11430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.VnTime" pitchFamily="34" charset="0"/>
              </a:rPr>
              <a:t>Kh«ng</a:t>
            </a:r>
          </a:p>
          <a:p>
            <a:pPr>
              <a:spcBef>
                <a:spcPct val="50000"/>
              </a:spcBef>
            </a:pPr>
            <a:endParaRPr lang="en-US" sz="2000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12346" name="Text Box 58"/>
          <p:cNvSpPr txBox="1">
            <a:spLocks noChangeArrowheads="1"/>
          </p:cNvSpPr>
          <p:nvPr/>
        </p:nvSpPr>
        <p:spPr bwMode="auto">
          <a:xfrm>
            <a:off x="7181850" y="5872163"/>
            <a:ext cx="1143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.VnTime" pitchFamily="34" charset="0"/>
              </a:rPr>
              <a:t>Cã</a:t>
            </a:r>
          </a:p>
        </p:txBody>
      </p:sp>
      <p:sp>
        <p:nvSpPr>
          <p:cNvPr id="12348" name="Text Box 60"/>
          <p:cNvSpPr txBox="1">
            <a:spLocks noChangeArrowheads="1"/>
          </p:cNvSpPr>
          <p:nvPr/>
        </p:nvSpPr>
        <p:spPr bwMode="auto">
          <a:xfrm>
            <a:off x="1143000" y="228600"/>
            <a:ext cx="7239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.VnTime" pitchFamily="34" charset="0"/>
              </a:rPr>
              <a:t>¤n tËp vËt chÊt vµ n¨ng l­îng (tiÕt 1)</a:t>
            </a:r>
          </a:p>
        </p:txBody>
      </p:sp>
      <p:sp>
        <p:nvSpPr>
          <p:cNvPr id="12349" name="Text Box 61"/>
          <p:cNvSpPr txBox="1">
            <a:spLocks noChangeArrowheads="1"/>
          </p:cNvSpPr>
          <p:nvPr/>
        </p:nvSpPr>
        <p:spPr bwMode="auto">
          <a:xfrm>
            <a:off x="304800" y="685800"/>
            <a:ext cx="8534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en-US" sz="3200">
                <a:solidFill>
                  <a:srgbClr val="0000FF"/>
                </a:solidFill>
                <a:latin typeface=".VnTime" pitchFamily="34" charset="0"/>
              </a:rPr>
              <a:t>So s¸nh tÝnh chÊt cña n­íc ë c¸c thÓ: láng, khÝ, r¾n dùa trªn b¶ng sau: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2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2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2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2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2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2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500"/>
                            </p:stCondLst>
                            <p:childTnLst>
                              <p:par>
                                <p:cTn id="3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2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2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000"/>
                            </p:stCondLst>
                            <p:childTnLst>
                              <p:par>
                                <p:cTn id="7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00"/>
                            </p:stCondLst>
                            <p:childTnLst>
                              <p:par>
                                <p:cTn id="8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26" grpId="0" autoUpdateAnimBg="0"/>
      <p:bldP spid="12327" grpId="0" autoUpdateAnimBg="0"/>
      <p:bldP spid="12328" grpId="0" autoUpdateAnimBg="0"/>
      <p:bldP spid="12329" grpId="0" autoUpdateAnimBg="0"/>
      <p:bldP spid="12330" grpId="0" autoUpdateAnimBg="0"/>
      <p:bldP spid="12331" grpId="0" autoUpdateAnimBg="0"/>
      <p:bldP spid="12332" grpId="0" autoUpdateAnimBg="0"/>
      <p:bldP spid="12333" grpId="0" autoUpdateAnimBg="0"/>
      <p:bldP spid="12334" grpId="0" autoUpdateAnimBg="0"/>
      <p:bldP spid="12335" grpId="0" autoUpdateAnimBg="0"/>
      <p:bldP spid="12336" grpId="0" autoUpdateAnimBg="0"/>
      <p:bldP spid="12337" grpId="0" autoUpdateAnimBg="0"/>
      <p:bldP spid="12338" grpId="0" autoUpdateAnimBg="0"/>
      <p:bldP spid="12339" grpId="0" autoUpdateAnimBg="0"/>
      <p:bldP spid="12342" grpId="0" autoUpdateAnimBg="0"/>
      <p:bldP spid="12343" grpId="0" autoUpdateAnimBg="0"/>
      <p:bldP spid="12344" grpId="0" autoUpdateAnimBg="0"/>
      <p:bldP spid="12345" grpId="0" autoUpdateAnimBg="0"/>
      <p:bldP spid="12346" grpId="0" autoUpdateAnimBg="0"/>
      <p:bldP spid="12348" grpId="0" autoUpdateAnimBg="0"/>
      <p:bldP spid="12349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1219200" y="685800"/>
            <a:ext cx="5105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af-ZA"/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381000" y="304800"/>
            <a:ext cx="85344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.VnTime" pitchFamily="34" charset="0"/>
              </a:rPr>
              <a:t>2. VÏ l¹i s¬ ®å sau vµo vë råi ®iÒn c¸c tõ: bay h¬i, ®«ng ®Æc, ng­ng tô, nãng ch¶y vµo vÞ trÝ cña mçi mòi tªn cho thÝch hîp.</a:t>
            </a:r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5562600" y="1447800"/>
            <a:ext cx="1981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af-ZA"/>
          </a:p>
        </p:txBody>
      </p:sp>
      <p:sp>
        <p:nvSpPr>
          <p:cNvPr id="4110" name="Line 14"/>
          <p:cNvSpPr>
            <a:spLocks noChangeShapeType="1"/>
          </p:cNvSpPr>
          <p:nvPr/>
        </p:nvSpPr>
        <p:spPr bwMode="auto">
          <a:xfrm flipV="1">
            <a:off x="2057400" y="2133600"/>
            <a:ext cx="1219200" cy="10668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13" name="Text Box 17"/>
          <p:cNvSpPr txBox="1">
            <a:spLocks noChangeArrowheads="1"/>
          </p:cNvSpPr>
          <p:nvPr/>
        </p:nvSpPr>
        <p:spPr bwMode="auto">
          <a:xfrm>
            <a:off x="6477000" y="3581400"/>
            <a:ext cx="29876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af-ZA"/>
          </a:p>
        </p:txBody>
      </p:sp>
      <p:sp>
        <p:nvSpPr>
          <p:cNvPr id="4116" name="Text Box 20"/>
          <p:cNvSpPr txBox="1">
            <a:spLocks noChangeArrowheads="1"/>
          </p:cNvSpPr>
          <p:nvPr/>
        </p:nvSpPr>
        <p:spPr bwMode="auto">
          <a:xfrm>
            <a:off x="4648200" y="4267200"/>
            <a:ext cx="2971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af-ZA">
              <a:latin typeface=".VnTime" pitchFamily="34" charset="0"/>
            </a:endParaRPr>
          </a:p>
        </p:txBody>
      </p:sp>
      <p:sp>
        <p:nvSpPr>
          <p:cNvPr id="4118" name="Rectangle 22"/>
          <p:cNvSpPr>
            <a:spLocks noChangeArrowheads="1"/>
          </p:cNvSpPr>
          <p:nvPr/>
        </p:nvSpPr>
        <p:spPr bwMode="auto">
          <a:xfrm>
            <a:off x="0" y="1447800"/>
            <a:ext cx="2133600" cy="685800"/>
          </a:xfrm>
          <a:prstGeom prst="rect">
            <a:avLst/>
          </a:prstGeom>
          <a:solidFill>
            <a:srgbClr val="FF9900"/>
          </a:solidFill>
          <a:ln w="9525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>
                <a:solidFill>
                  <a:schemeClr val="bg1"/>
                </a:solidFill>
              </a:rPr>
              <a:t>N</a:t>
            </a:r>
            <a:r>
              <a:rPr lang="en-US" sz="2400" b="1">
                <a:solidFill>
                  <a:schemeClr val="bg1"/>
                </a:solidFill>
                <a:latin typeface=".VnTime" pitchFamily="34" charset="0"/>
              </a:rPr>
              <a:t>­íc ë thÓ r¾n</a:t>
            </a:r>
            <a:endParaRPr lang="en-US" sz="2400" b="1">
              <a:solidFill>
                <a:schemeClr val="bg1"/>
              </a:solidFill>
            </a:endParaRPr>
          </a:p>
        </p:txBody>
      </p:sp>
      <p:sp>
        <p:nvSpPr>
          <p:cNvPr id="4119" name="Rectangle 23"/>
          <p:cNvSpPr>
            <a:spLocks noChangeArrowheads="1"/>
          </p:cNvSpPr>
          <p:nvPr/>
        </p:nvSpPr>
        <p:spPr bwMode="auto">
          <a:xfrm>
            <a:off x="0" y="4191000"/>
            <a:ext cx="2133600" cy="685800"/>
          </a:xfrm>
          <a:prstGeom prst="rect">
            <a:avLst/>
          </a:prstGeom>
          <a:solidFill>
            <a:srgbClr val="FF9900"/>
          </a:solidFill>
          <a:ln w="9525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>
                <a:solidFill>
                  <a:schemeClr val="bg1"/>
                </a:solidFill>
                <a:latin typeface=".VnTime" pitchFamily="34" charset="0"/>
              </a:rPr>
              <a:t>H¬i n­íc</a:t>
            </a:r>
          </a:p>
        </p:txBody>
      </p:sp>
      <p:sp>
        <p:nvSpPr>
          <p:cNvPr id="4120" name="Rectangle 24"/>
          <p:cNvSpPr>
            <a:spLocks noChangeArrowheads="1"/>
          </p:cNvSpPr>
          <p:nvPr/>
        </p:nvSpPr>
        <p:spPr bwMode="auto">
          <a:xfrm>
            <a:off x="0" y="3276600"/>
            <a:ext cx="2133600" cy="685800"/>
          </a:xfrm>
          <a:prstGeom prst="rect">
            <a:avLst/>
          </a:prstGeom>
          <a:solidFill>
            <a:srgbClr val="FF9900"/>
          </a:solidFill>
          <a:ln w="9525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>
                <a:solidFill>
                  <a:schemeClr val="bg1"/>
                </a:solidFill>
              </a:rPr>
              <a:t>N</a:t>
            </a:r>
            <a:r>
              <a:rPr lang="en-US" sz="2400" b="1">
                <a:solidFill>
                  <a:schemeClr val="bg1"/>
                </a:solidFill>
                <a:latin typeface=".VnTime" pitchFamily="34" charset="0"/>
              </a:rPr>
              <a:t>­íc ë thÓ láng</a:t>
            </a:r>
            <a:endParaRPr lang="en-US" sz="2400" b="1">
              <a:solidFill>
                <a:schemeClr val="bg1"/>
              </a:solidFill>
            </a:endParaRPr>
          </a:p>
        </p:txBody>
      </p:sp>
      <p:sp>
        <p:nvSpPr>
          <p:cNvPr id="4121" name="Rectangle 25"/>
          <p:cNvSpPr>
            <a:spLocks noChangeArrowheads="1"/>
          </p:cNvSpPr>
          <p:nvPr/>
        </p:nvSpPr>
        <p:spPr bwMode="auto">
          <a:xfrm>
            <a:off x="0" y="2286000"/>
            <a:ext cx="2133600" cy="685800"/>
          </a:xfrm>
          <a:prstGeom prst="rect">
            <a:avLst/>
          </a:prstGeom>
          <a:solidFill>
            <a:srgbClr val="FF9900"/>
          </a:solidFill>
          <a:ln w="9525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>
                <a:solidFill>
                  <a:schemeClr val="bg1"/>
                </a:solidFill>
              </a:rPr>
              <a:t>N</a:t>
            </a:r>
            <a:r>
              <a:rPr lang="en-US" sz="2400" b="1">
                <a:solidFill>
                  <a:schemeClr val="bg1"/>
                </a:solidFill>
                <a:latin typeface=".VnTime" pitchFamily="34" charset="0"/>
              </a:rPr>
              <a:t>­íc ë thÓ láng</a:t>
            </a:r>
            <a:endParaRPr lang="en-US" sz="2400" b="1">
              <a:solidFill>
                <a:schemeClr val="bg1"/>
              </a:solidFill>
            </a:endParaRPr>
          </a:p>
        </p:txBody>
      </p:sp>
      <p:sp>
        <p:nvSpPr>
          <p:cNvPr id="4122" name="Line 26"/>
          <p:cNvSpPr>
            <a:spLocks noChangeShapeType="1"/>
          </p:cNvSpPr>
          <p:nvPr/>
        </p:nvSpPr>
        <p:spPr bwMode="auto">
          <a:xfrm>
            <a:off x="5562600" y="2057400"/>
            <a:ext cx="1066800" cy="12192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24" name="Line 28"/>
          <p:cNvSpPr>
            <a:spLocks noChangeShapeType="1"/>
          </p:cNvSpPr>
          <p:nvPr/>
        </p:nvSpPr>
        <p:spPr bwMode="auto">
          <a:xfrm>
            <a:off x="2209800" y="4114800"/>
            <a:ext cx="1066800" cy="12192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27" name="Line 31"/>
          <p:cNvSpPr>
            <a:spLocks noChangeShapeType="1"/>
          </p:cNvSpPr>
          <p:nvPr/>
        </p:nvSpPr>
        <p:spPr bwMode="auto">
          <a:xfrm flipV="1">
            <a:off x="5638800" y="4191000"/>
            <a:ext cx="1219200" cy="10668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28" name="Rectangle 32"/>
          <p:cNvSpPr>
            <a:spLocks noChangeArrowheads="1"/>
          </p:cNvSpPr>
          <p:nvPr/>
        </p:nvSpPr>
        <p:spPr bwMode="auto">
          <a:xfrm>
            <a:off x="-152400" y="5867400"/>
            <a:ext cx="2209800" cy="89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>
                <a:latin typeface="Times New Roman" pitchFamily="18" charset="0"/>
              </a:rPr>
              <a:t>Bay hơi</a:t>
            </a:r>
          </a:p>
        </p:txBody>
      </p:sp>
      <p:sp>
        <p:nvSpPr>
          <p:cNvPr id="4129" name="Rectangle 33"/>
          <p:cNvSpPr>
            <a:spLocks noChangeArrowheads="1"/>
          </p:cNvSpPr>
          <p:nvPr/>
        </p:nvSpPr>
        <p:spPr bwMode="auto">
          <a:xfrm>
            <a:off x="0" y="4800600"/>
            <a:ext cx="2209800" cy="89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>
                <a:latin typeface="Times New Roman" pitchFamily="18" charset="0"/>
              </a:rPr>
              <a:t>Nóng chảy</a:t>
            </a:r>
          </a:p>
        </p:txBody>
      </p:sp>
      <p:sp>
        <p:nvSpPr>
          <p:cNvPr id="4130" name="Rectangle 34"/>
          <p:cNvSpPr>
            <a:spLocks noChangeArrowheads="1"/>
          </p:cNvSpPr>
          <p:nvPr/>
        </p:nvSpPr>
        <p:spPr bwMode="auto">
          <a:xfrm>
            <a:off x="0" y="5181600"/>
            <a:ext cx="2209800" cy="89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>
                <a:latin typeface="Times New Roman" pitchFamily="18" charset="0"/>
              </a:rPr>
              <a:t>Đông đặc</a:t>
            </a:r>
          </a:p>
        </p:txBody>
      </p:sp>
      <p:sp>
        <p:nvSpPr>
          <p:cNvPr id="4131" name="Rectangle 35"/>
          <p:cNvSpPr>
            <a:spLocks noChangeArrowheads="1"/>
          </p:cNvSpPr>
          <p:nvPr/>
        </p:nvSpPr>
        <p:spPr bwMode="auto">
          <a:xfrm>
            <a:off x="0" y="5486400"/>
            <a:ext cx="2209800" cy="89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>
                <a:latin typeface="Times New Roman" pitchFamily="18" charset="0"/>
              </a:rPr>
              <a:t>Ngưng tụ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04022E-6 L 0.35833 -0.0055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1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9" y="-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66436E-6 L 0.60833 0.14979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41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4" y="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61997E-6 L 0.1 -0.04438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41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" y="-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17476E-6 L 0.35 0.1387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41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5" y="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4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4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47342E-6 L 0.59584 -0.40939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41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8" y="-2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66759E-6 L 0.62083 -0.22076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41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0" y="-1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16967E-6 L 0.12917 -0.16528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41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" y="-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97134E-6 L 0.12084 -0.47596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41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0" y="-2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0" grpId="0" animBg="1"/>
      <p:bldP spid="4118" grpId="0" animBg="1"/>
      <p:bldP spid="4119" grpId="0" animBg="1"/>
      <p:bldP spid="4120" grpId="0" animBg="1"/>
      <p:bldP spid="4121" grpId="0" animBg="1"/>
      <p:bldP spid="4122" grpId="0" animBg="1"/>
      <p:bldP spid="4124" grpId="0" animBg="1"/>
      <p:bldP spid="4127" grpId="0" animBg="1"/>
      <p:bldP spid="4128" grpId="0"/>
      <p:bldP spid="4129" grpId="0"/>
      <p:bldP spid="4130" grpId="0"/>
      <p:bldP spid="413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0" name="Picture 4" descr="Nhâm Giàu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7240588"/>
          </a:xfrm>
          <a:prstGeom prst="rect">
            <a:avLst/>
          </a:prstGeom>
          <a:noFill/>
        </p:spPr>
      </p:pic>
      <p:pic>
        <p:nvPicPr>
          <p:cNvPr id="14342" name="Picture 6" descr="maûttoi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76200"/>
            <a:ext cx="9144000" cy="7315200"/>
          </a:xfrm>
          <a:prstGeom prst="rect">
            <a:avLst/>
          </a:prstGeom>
          <a:noFill/>
        </p:spPr>
      </p:pic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6172200" y="6216650"/>
            <a:ext cx="2667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solidFill>
                  <a:schemeClr val="bg1"/>
                </a:solidFill>
                <a:latin typeface="Times New Roman" pitchFamily="18" charset="0"/>
              </a:rPr>
              <a:t>MẶT TRỜI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1524000" y="381000"/>
            <a:ext cx="5715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latin typeface=".VnTime" pitchFamily="34" charset="0"/>
              </a:rPr>
              <a:t>Gi¶i thÝch t¹i sao b¹n trong h×nh l¹i cã thÓ nh×n thÊy quyÓn s¸ch? </a:t>
            </a: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1600200" y="5867400"/>
            <a:ext cx="571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latin typeface=".VnTimeH" pitchFamily="34" charset="0"/>
              </a:rPr>
              <a:t>¸</a:t>
            </a:r>
            <a:r>
              <a:rPr lang="en-US" sz="2400">
                <a:solidFill>
                  <a:srgbClr val="0000FF"/>
                </a:solidFill>
                <a:latin typeface=".VnTime" pitchFamily="34" charset="0"/>
              </a:rPr>
              <a:t>nh s¸ng gióp con ng­êi nh×n thÊy mäi vËt.</a:t>
            </a:r>
          </a:p>
        </p:txBody>
      </p:sp>
      <p:pic>
        <p:nvPicPr>
          <p:cNvPr id="5126" name="Picture 6" descr="Nhâm Giàu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5000" y="1371600"/>
            <a:ext cx="5334000" cy="43148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/>
      <p:bldP spid="512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304800" y="304800"/>
            <a:ext cx="8534400" cy="478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4400">
                <a:solidFill>
                  <a:srgbClr val="0000FF"/>
                </a:solidFill>
                <a:latin typeface=".VnTime" pitchFamily="34" charset="0"/>
              </a:rPr>
              <a:t>Rãt vµo hai chiÕc cèc gièng nhau mét l­îng n­íc l¹nh nh­ nhau (l¹nh h¬n kh«ng khÝ xung quanh). QuÊn mét cèc b»ng kh¨n b«ng. Sau mét thêi gian, theo b¹n cèc n­íc nµo cßn l¹nh h¬n ? Gi¶i thÝch lÝ do sù lùa chän cña b¹n.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2" name="WordArt 6"/>
          <p:cNvSpPr>
            <a:spLocks noChangeArrowheads="1" noChangeShapeType="1" noTextEdit="1"/>
          </p:cNvSpPr>
          <p:nvPr/>
        </p:nvSpPr>
        <p:spPr bwMode="auto">
          <a:xfrm>
            <a:off x="1219200" y="1600200"/>
            <a:ext cx="7010400" cy="323215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FF66CC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.VnTime"/>
              </a:rPr>
              <a:t>Trß ch¬i:</a:t>
            </a:r>
          </a:p>
          <a:p>
            <a:pPr algn="ctr"/>
            <a:r>
              <a:rPr lang="en-US" sz="3600" kern="10">
                <a:ln w="9525">
                  <a:solidFill>
                    <a:srgbClr val="FF66CC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.VnTime"/>
              </a:rPr>
              <a:t>Nhµ khoa häc trÎ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AutoShape 4" descr="White marble">
            <a:hlinkClick r:id="rId2" action="ppaction://hlinksldjump" highlightClick="1">
              <a:snd r:embed="rId3" name="cashreg.wav" builtIn="1"/>
            </a:hlinkClick>
          </p:cNvPr>
          <p:cNvSpPr>
            <a:spLocks noChangeArrowheads="1"/>
          </p:cNvSpPr>
          <p:nvPr/>
        </p:nvSpPr>
        <p:spPr bwMode="auto">
          <a:xfrm>
            <a:off x="1143000" y="2895600"/>
            <a:ext cx="1628775" cy="1177925"/>
          </a:xfrm>
          <a:prstGeom prst="actionButtonBlank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8800" b="1">
                <a:solidFill>
                  <a:srgbClr val="0000CC"/>
                </a:solidFill>
              </a:rPr>
              <a:t>3</a:t>
            </a:r>
          </a:p>
        </p:txBody>
      </p:sp>
      <p:sp>
        <p:nvSpPr>
          <p:cNvPr id="15365" name="AutoShape 5" descr="White marble">
            <a:hlinkClick r:id="rId5" action="ppaction://hlinksldjump" highlightClick="1">
              <a:snd r:embed="rId3" name="cashreg.wav" builtIn="1"/>
            </a:hlinkClick>
          </p:cNvPr>
          <p:cNvSpPr>
            <a:spLocks noChangeArrowheads="1"/>
          </p:cNvSpPr>
          <p:nvPr/>
        </p:nvSpPr>
        <p:spPr bwMode="auto">
          <a:xfrm>
            <a:off x="3733800" y="2895600"/>
            <a:ext cx="1628775" cy="1177925"/>
          </a:xfrm>
          <a:prstGeom prst="actionButtonBlank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8800" b="1">
                <a:solidFill>
                  <a:srgbClr val="0000CC"/>
                </a:solidFill>
              </a:rPr>
              <a:t>4</a:t>
            </a:r>
          </a:p>
        </p:txBody>
      </p:sp>
      <p:sp>
        <p:nvSpPr>
          <p:cNvPr id="15366" name="AutoShape 6" descr="White marble">
            <a:hlinkClick r:id="rId6" action="ppaction://hlinksldjump" highlightClick="1">
              <a:snd r:embed="rId3" name="cashreg.wav" builtIn="1"/>
            </a:hlinkClick>
          </p:cNvPr>
          <p:cNvSpPr>
            <a:spLocks noChangeArrowheads="1"/>
          </p:cNvSpPr>
          <p:nvPr/>
        </p:nvSpPr>
        <p:spPr bwMode="auto">
          <a:xfrm>
            <a:off x="6172200" y="2895600"/>
            <a:ext cx="1628775" cy="1177925"/>
          </a:xfrm>
          <a:prstGeom prst="actionButtonBlank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8800" b="1">
                <a:solidFill>
                  <a:srgbClr val="0000CC"/>
                </a:solidFill>
              </a:rPr>
              <a:t>5</a:t>
            </a:r>
          </a:p>
        </p:txBody>
      </p:sp>
      <p:sp>
        <p:nvSpPr>
          <p:cNvPr id="15367" name="AutoShape 7" descr="White marble">
            <a:hlinkClick r:id="rId7" action="ppaction://hlinksldjump" highlightClick="1">
              <a:snd r:embed="rId3" name="cashreg.wav" builtIn="1"/>
            </a:hlinkClick>
          </p:cNvPr>
          <p:cNvSpPr>
            <a:spLocks noChangeArrowheads="1"/>
          </p:cNvSpPr>
          <p:nvPr/>
        </p:nvSpPr>
        <p:spPr bwMode="auto">
          <a:xfrm>
            <a:off x="5029200" y="1295400"/>
            <a:ext cx="1628775" cy="1177925"/>
          </a:xfrm>
          <a:prstGeom prst="actionButtonBlank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8800" b="1">
                <a:solidFill>
                  <a:srgbClr val="0000CC"/>
                </a:solidFill>
              </a:rPr>
              <a:t>2</a:t>
            </a:r>
          </a:p>
        </p:txBody>
      </p:sp>
      <p:sp>
        <p:nvSpPr>
          <p:cNvPr id="15368" name="AutoShape 8" descr="White marble">
            <a:hlinkClick r:id="rId8" action="ppaction://hlinksldjump" highlightClick="1">
              <a:snd r:embed="rId3" name="cashreg.wav" builtIn="1"/>
            </a:hlinkClick>
          </p:cNvPr>
          <p:cNvSpPr>
            <a:spLocks noChangeArrowheads="1"/>
          </p:cNvSpPr>
          <p:nvPr/>
        </p:nvSpPr>
        <p:spPr bwMode="auto">
          <a:xfrm>
            <a:off x="1981200" y="1295400"/>
            <a:ext cx="1628775" cy="1177925"/>
          </a:xfrm>
          <a:prstGeom prst="actionButtonBlank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8800" b="1">
                <a:solidFill>
                  <a:srgbClr val="0000CC"/>
                </a:solidFill>
              </a:rPr>
              <a:t>1</a:t>
            </a:r>
          </a:p>
        </p:txBody>
      </p:sp>
      <p:sp>
        <p:nvSpPr>
          <p:cNvPr id="15374" name="WordArt 14"/>
          <p:cNvSpPr>
            <a:spLocks noChangeArrowheads="1" noChangeShapeType="1" noTextEdit="1"/>
          </p:cNvSpPr>
          <p:nvPr/>
        </p:nvSpPr>
        <p:spPr bwMode="auto">
          <a:xfrm>
            <a:off x="1524000" y="304800"/>
            <a:ext cx="5735638" cy="6191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l-PL" sz="3600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</a:rPr>
              <a:t>Lùa chän c¸c c©u hái</a:t>
            </a:r>
            <a:endParaRPr lang="en-US" sz="3600" kern="1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FF0000"/>
              </a:solidFill>
              <a:latin typeface=".VnTime"/>
            </a:endParaRPr>
          </a:p>
        </p:txBody>
      </p:sp>
      <p:sp>
        <p:nvSpPr>
          <p:cNvPr id="15380" name="Text Box 20"/>
          <p:cNvSpPr txBox="1">
            <a:spLocks noChangeArrowheads="1"/>
          </p:cNvSpPr>
          <p:nvPr/>
        </p:nvSpPr>
        <p:spPr bwMode="auto">
          <a:xfrm>
            <a:off x="2895600" y="1158875"/>
            <a:ext cx="3657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.VnTime" pitchFamily="34" charset="0"/>
              </a:rPr>
              <a:t>H·y chøng minh:</a:t>
            </a:r>
          </a:p>
        </p:txBody>
      </p:sp>
      <p:sp>
        <p:nvSpPr>
          <p:cNvPr id="15382" name="WordArt 22"/>
          <p:cNvSpPr>
            <a:spLocks noChangeArrowheads="1" noChangeShapeType="1" noTextEdit="1"/>
          </p:cNvSpPr>
          <p:nvPr/>
        </p:nvSpPr>
        <p:spPr bwMode="auto">
          <a:xfrm>
            <a:off x="2590800" y="381000"/>
            <a:ext cx="3343275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Nhà khoa học trẻ</a:t>
            </a:r>
          </a:p>
        </p:txBody>
      </p:sp>
      <p:sp>
        <p:nvSpPr>
          <p:cNvPr id="15387" name="AutoShape 27" descr="White marble">
            <a:hlinkClick r:id="rId2" action="ppaction://hlinksldjump" highlightClick="1">
              <a:snd r:embed="rId3" name="cashreg.wav" builtIn="1"/>
            </a:hlinkClick>
          </p:cNvPr>
          <p:cNvSpPr>
            <a:spLocks noChangeArrowheads="1"/>
          </p:cNvSpPr>
          <p:nvPr/>
        </p:nvSpPr>
        <p:spPr bwMode="auto">
          <a:xfrm>
            <a:off x="762000" y="4572000"/>
            <a:ext cx="1628775" cy="1177925"/>
          </a:xfrm>
          <a:prstGeom prst="actionButtonBlank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8800" b="1">
                <a:solidFill>
                  <a:srgbClr val="0000CC"/>
                </a:solidFill>
              </a:rPr>
              <a:t>7</a:t>
            </a:r>
          </a:p>
        </p:txBody>
      </p:sp>
      <p:sp>
        <p:nvSpPr>
          <p:cNvPr id="15383" name="AutoShape 23" descr="White marble">
            <a:hlinkClick r:id="rId6" action="ppaction://hlinksldjump" highlightClick="1">
              <a:snd r:embed="rId3" name="cashreg.wav" builtIn="1"/>
            </a:hlinkClick>
          </p:cNvPr>
          <p:cNvSpPr>
            <a:spLocks noChangeArrowheads="1"/>
          </p:cNvSpPr>
          <p:nvPr/>
        </p:nvSpPr>
        <p:spPr bwMode="auto">
          <a:xfrm>
            <a:off x="3733800" y="4572000"/>
            <a:ext cx="1676400" cy="1177925"/>
          </a:xfrm>
          <a:prstGeom prst="actionButtonBlank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8800" b="1">
                <a:solidFill>
                  <a:srgbClr val="0000CC"/>
                </a:solidFill>
              </a:rPr>
              <a:t>6</a:t>
            </a:r>
          </a:p>
        </p:txBody>
      </p:sp>
      <p:sp>
        <p:nvSpPr>
          <p:cNvPr id="15388" name="AutoShape 28" descr="White marble">
            <a:hlinkClick r:id="rId6" action="ppaction://hlinksldjump" highlightClick="1">
              <a:snd r:embed="rId3" name="cashreg.wav" builtIn="1"/>
            </a:hlinkClick>
          </p:cNvPr>
          <p:cNvSpPr>
            <a:spLocks noChangeArrowheads="1"/>
          </p:cNvSpPr>
          <p:nvPr/>
        </p:nvSpPr>
        <p:spPr bwMode="auto">
          <a:xfrm>
            <a:off x="3733800" y="4572000"/>
            <a:ext cx="1676400" cy="1177925"/>
          </a:xfrm>
          <a:prstGeom prst="actionButtonBlank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8800" b="1">
                <a:solidFill>
                  <a:srgbClr val="0000CC"/>
                </a:solidFill>
              </a:rPr>
              <a:t>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6" dur="10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21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9" dur="10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21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8)">
                                      <p:cBhvr>
                                        <p:cTn id="12" dur="10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1" presetClass="exit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3)">
                                      <p:cBhvr>
                                        <p:cTn id="15" dur="10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1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8" dur="10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1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21" dur="1000"/>
                                        <p:tgtEl>
                                          <p:spTgt spid="15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3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" dur="500"/>
                                        <p:tgtEl>
                                          <p:spTgt spid="15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3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3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3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38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3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38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3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38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3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38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38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500"/>
                            </p:stCondLst>
                            <p:childTnLst>
                              <p:par>
                                <p:cTn id="4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15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1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49" dur="1000"/>
                                        <p:tgtEl>
                                          <p:spTgt spid="15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1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52" dur="1000"/>
                                        <p:tgtEl>
                                          <p:spTgt spid="153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 animBg="1"/>
      <p:bldP spid="15365" grpId="0" animBg="1"/>
      <p:bldP spid="15366" grpId="0" animBg="1"/>
      <p:bldP spid="15367" grpId="0" animBg="1"/>
      <p:bldP spid="15368" grpId="0" animBg="1"/>
      <p:bldP spid="15374" grpId="0" animBg="1"/>
      <p:bldP spid="15380" grpId="0"/>
      <p:bldP spid="15382" grpId="0" animBg="1"/>
      <p:bldP spid="15387" grpId="0" animBg="1"/>
      <p:bldP spid="15383" grpId="0" animBg="1"/>
      <p:bldP spid="1538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1315104"/>
  <p:tag name="VIOLETTITLE" val="Ôn tập : Vật chất và năng lượng (Tiết 1)"/>
  <p:tag name="VIOLETLESSON" val="53"/>
  <p:tag name="VIOLETCATID" val="8048925"/>
  <p:tag name="VIOLETSUBJECT" val="Khoa học 4"/>
  <p:tag name="VIOLETSOURCE" val="Sưu tầm"/>
  <p:tag name="VIOLETAUTHORID" val="1075795"/>
  <p:tag name="VIOLETAUTHORNAME" val="Lê Quang Dương"/>
  <p:tag name="VIOLETAUTHORAVATAR" val="1075795.jpg"/>
  <p:tag name="VIOLETAUTHORADDRESS" val="Trường THCS Thủy Phù - Thừa Thiên Huế"/>
  <p:tag name="VIOLETAUTHORHOMEPAGE" val="http://lequangduong.violet.vn"/>
  <p:tag name="VIOLETDATE" val="2012-03-12 15:14:10"/>
  <p:tag name="VIOLETHIT" val="624"/>
  <p:tag name="VIOLETLIKE" val="0"/>
  <p:tag name="MMPROD_NEXTUNIQUEID" val="10011"/>
  <p:tag name="MMPROD_UIDATA" val="&lt;database version=&quot;7.0&quot;&gt;&lt;object type=&quot;1&quot; unique_id=&quot;10001&quot;&gt;&lt;object type=&quot;2&quot; unique_id=&quot;11162&quot;&gt;&lt;object type=&quot;3&quot; unique_id=&quot;11164&quot;&gt;&lt;property id=&quot;20148&quot; value=&quot;5&quot;/&gt;&lt;property id=&quot;20300&quot; value=&quot;Slide 1&quot;/&gt;&lt;property id=&quot;20307&quot; value=&quot;283&quot;/&gt;&lt;/object&gt;&lt;object type=&quot;3&quot; unique_id=&quot;11165&quot;&gt;&lt;property id=&quot;20148&quot; value=&quot;5&quot;/&gt;&lt;property id=&quot;20300&quot; value=&quot;Slide 2&quot;/&gt;&lt;property id=&quot;20307&quot; value=&quot;264&quot;/&gt;&lt;/object&gt;&lt;object type=&quot;3&quot; unique_id=&quot;11166&quot;&gt;&lt;property id=&quot;20148&quot; value=&quot;5&quot;/&gt;&lt;property id=&quot;20300&quot; value=&quot;Slide 3&quot;/&gt;&lt;property id=&quot;20307&quot; value=&quot;266&quot;/&gt;&lt;/object&gt;&lt;object type=&quot;3&quot; unique_id=&quot;11167&quot;&gt;&lt;property id=&quot;20148&quot; value=&quot;5&quot;/&gt;&lt;property id=&quot;20300&quot; value=&quot;Slide 4&quot;/&gt;&lt;property id=&quot;20307&quot; value=&quot;258&quot;/&gt;&lt;/object&gt;&lt;object type=&quot;3&quot; unique_id=&quot;11168&quot;&gt;&lt;property id=&quot;20148&quot; value=&quot;5&quot;/&gt;&lt;property id=&quot;20300&quot; value=&quot;Slide 5&quot;/&gt;&lt;property id=&quot;20307&quot; value=&quot;267&quot;/&gt;&lt;/object&gt;&lt;object type=&quot;3&quot; unique_id=&quot;11169&quot;&gt;&lt;property id=&quot;20148&quot; value=&quot;5&quot;/&gt;&lt;property id=&quot;20300&quot; value=&quot;Slide 6&quot;/&gt;&lt;property id=&quot;20307&quot; value=&quot;259&quot;/&gt;&lt;/object&gt;&lt;object type=&quot;3&quot; unique_id=&quot;11170&quot;&gt;&lt;property id=&quot;20148&quot; value=&quot;5&quot;/&gt;&lt;property id=&quot;20300&quot; value=&quot;Slide 7&quot;/&gt;&lt;property id=&quot;20307&quot; value=&quot;269&quot;/&gt;&lt;/object&gt;&lt;object type=&quot;3&quot; unique_id=&quot;11171&quot;&gt;&lt;property id=&quot;20148&quot; value=&quot;5&quot;/&gt;&lt;property id=&quot;20300&quot; value=&quot;Slide 8&quot;/&gt;&lt;property id=&quot;20307&quot; value=&quot;270&quot;/&gt;&lt;/object&gt;&lt;object type=&quot;3&quot; unique_id=&quot;11172&quot;&gt;&lt;property id=&quot;20148&quot; value=&quot;5&quot;/&gt;&lt;property id=&quot;20300&quot; value=&quot;Slide 9&quot;/&gt;&lt;property id=&quot;20307&quot; value=&quot;268&quot;/&gt;&lt;/object&gt;&lt;object type=&quot;3&quot; unique_id=&quot;11173&quot;&gt;&lt;property id=&quot;20148&quot; value=&quot;5&quot;/&gt;&lt;property id=&quot;20300&quot; value=&quot;Slide 10&quot;/&gt;&lt;property id=&quot;20307&quot; value=&quot;272&quot;/&gt;&lt;/object&gt;&lt;object type=&quot;3&quot; unique_id=&quot;11174&quot;&gt;&lt;property id=&quot;20148&quot; value=&quot;5&quot;/&gt;&lt;property id=&quot;20300&quot; value=&quot;Slide 11&quot;/&gt;&lt;property id=&quot;20307&quot; value=&quot;273&quot;/&gt;&lt;/object&gt;&lt;object type=&quot;3&quot; unique_id=&quot;11175&quot;&gt;&lt;property id=&quot;20148&quot; value=&quot;5&quot;/&gt;&lt;property id=&quot;20300&quot; value=&quot;Slide 12&quot;/&gt;&lt;property id=&quot;20307&quot; value=&quot;274&quot;/&gt;&lt;/object&gt;&lt;object type=&quot;3&quot; unique_id=&quot;11176&quot;&gt;&lt;property id=&quot;20148&quot; value=&quot;5&quot;/&gt;&lt;property id=&quot;20300&quot; value=&quot;Slide 13&quot;/&gt;&lt;property id=&quot;20307&quot; value=&quot;276&quot;/&gt;&lt;/object&gt;&lt;object type=&quot;3&quot; unique_id=&quot;11177&quot;&gt;&lt;property id=&quot;20148&quot; value=&quot;5&quot;/&gt;&lt;property id=&quot;20300&quot; value=&quot;Slide 14&quot;/&gt;&lt;property id=&quot;20307&quot; value=&quot;277&quot;/&gt;&lt;/object&gt;&lt;object type=&quot;3&quot; unique_id=&quot;11178&quot;&gt;&lt;property id=&quot;20148&quot; value=&quot;5&quot;/&gt;&lt;property id=&quot;20300&quot; value=&quot;Slide 15&quot;/&gt;&lt;property id=&quot;20307&quot; value=&quot;278&quot;/&gt;&lt;/object&gt;&lt;/object&gt;&lt;object type=&quot;8&quot; unique_id=&quot;11196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CCFF"/>
      </a:accent1>
      <a:accent2>
        <a:srgbClr val="CCCC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B9B9E7"/>
      </a:accent6>
      <a:hlink>
        <a:srgbClr val="3333CC"/>
      </a:hlink>
      <a:folHlink>
        <a:srgbClr val="AF67FF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Globe</Template>
  <TotalTime>596</TotalTime>
  <Words>577</Words>
  <Application>Microsoft PowerPoint</Application>
  <PresentationFormat>On-screen Show (4:3)</PresentationFormat>
  <Paragraphs>146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NAM DINH VIET NAM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NGUYEN THI NHAM</dc:creator>
  <cp:lastModifiedBy>AutoBVT</cp:lastModifiedBy>
  <cp:revision>122</cp:revision>
  <dcterms:created xsi:type="dcterms:W3CDTF">2010-03-20T01:46:11Z</dcterms:created>
  <dcterms:modified xsi:type="dcterms:W3CDTF">2016-03-17T08:04:13Z</dcterms:modified>
</cp:coreProperties>
</file>